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948" r:id="rId4"/>
    <p:sldId id="963" r:id="rId5"/>
    <p:sldId id="967" r:id="rId6"/>
    <p:sldId id="259" r:id="rId7"/>
    <p:sldId id="264" r:id="rId8"/>
    <p:sldId id="265" r:id="rId9"/>
    <p:sldId id="266" r:id="rId10"/>
    <p:sldId id="261" r:id="rId11"/>
    <p:sldId id="267" r:id="rId12"/>
    <p:sldId id="268" r:id="rId13"/>
    <p:sldId id="968" r:id="rId14"/>
    <p:sldId id="955" r:id="rId15"/>
    <p:sldId id="954" r:id="rId16"/>
    <p:sldId id="950" r:id="rId17"/>
    <p:sldId id="958" r:id="rId18"/>
    <p:sldId id="959" r:id="rId19"/>
    <p:sldId id="961" r:id="rId20"/>
    <p:sldId id="951" r:id="rId21"/>
    <p:sldId id="957" r:id="rId22"/>
    <p:sldId id="966" r:id="rId23"/>
    <p:sldId id="962" r:id="rId2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59"/>
    <p:restoredTop sz="94574"/>
  </p:normalViewPr>
  <p:slideViewPr>
    <p:cSldViewPr snapToGrid="0">
      <p:cViewPr varScale="1">
        <p:scale>
          <a:sx n="116" d="100"/>
          <a:sy n="116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49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2937 24575,'5'0'0,"-1"0"0,5 0 0,0 0 0,2 0 0,2 0 0,-2 0 0,3 0 0,-1 0 0,0 0 0,-2 0 0,-1 0 0,1-1 0,1-1 0,1-1 0,1-1 0,1 0 0,0 1 0,1-1 0,-1 1 0,-3-1 0,1 0 0,-2-1 0,2 0 0,0 0 0,1-1 0,-1 1 0,-1 1 0,1 0 0,-3 1 0,1-1 0,-1 0 0,0 0 0,2-1 0,0-1 0,0 1 0,0 0 0,0 0 0,-2 0 0,-1 0 0,-1 1 0,1 0 0,-1-2 0,2 0 0,1 0 0,1-1 0,0 2 0,-1 0 0,-1 0 0,-1 0 0,-1 0 0,0-1 0,-1 0 0,2-1 0,0 0 0,-1 0 0,1-1 0,-1 1 0,-1 1 0,0 0 0,-1 1 0,-1-2 0,2 0 0,0 0 0,1-1 0,0 0 0,-1 0 0,0-1 0,-1 1 0,0 1 0,-1 0 0,1-1 0,2-1 0,0-1 0,0 0 0,-1 0 0,0 0 0,0 0 0,0 0 0,-2 0 0,2 0 0,-2 0 0,1-1 0,1 1 0,0 0 0,0-2 0,-1 1 0,-2 0 0,1 0 0,1 2 0,0-2 0,0-1 0,-1 0 0,2-1 0,0-1 0,0 1 0,1-2 0,-1 2 0,-1 0 0,0 1 0,0-1 0,2-1 0,-1 0 0,0 0 0,-2 1 0,1-1 0,-1 1 0,-1 1 0,1 1 0,-1 0 0,1-1 0,0 0 0,0-2 0,1 1 0,1 1 0,-1-1 0,0 1 0,-1 2 0,-1 0 0,0 0 0,1 0 0,0-3 0,0 0 0,0 1 0,1-1 0,-1 1 0,-1 2 0,0-1 0,1 1 0,-1-1 0,1-2 0,-1 0 0,0-1 0,0 1 0,0-1 0,1 1 0,0 0 0,-1 2 0,1-2 0,-1 0 0,0 0 0,-1-1 0,1 1 0,1 1 0,-1 0 0,0 0 0,-1 1 0,1 1 0,-1-1 0,0 1 0,0-3 0,0 0 0,-1 0 0,1-2 0,-1 1 0,0 1 0,-1 2 0,0 0 0,0-2 0,0-1 0,2-3 0,-2 1 0,2-1 0,-1 2 0,1 0 0,0 2 0,-1 2 0,0-1 0,0 0 0,0 0 0,0-1 0,0 0 0,0-1 0,-1-1 0,2 1 0,-2 1 0,1-1 0,-1 0 0,-1-1 0,0-1 0,1 1 0,0 0 0,0 1 0,1 1 0,0 0 0,0 0 0,1-1 0,-1-2 0,1-2 0,1 0 0,1 1 0,0 0 0,-1 1 0,0 1 0,-1 3 0,1 2 0,0-1 0,-1 1 0,1-2 0,0 0 0,-1-1 0,1 0 0,0 0 0,-1 0 0,0 1 0,0 1 0,0 0 0,2 0 0,0-1 0,0-1 0,1-2 0,-1-2 0,1 1 0,-1 0 0,0 1 0,-1 3 0,1-1 0,-1 1 0,2-1 0,-1 0 0,-1 0 0,0 2 0,-1 1 0,1 1 0,-1 0 0,0 1 0,0-1 0,1 0 0,0 1 0,0-1 0,0 1 0,-1-1 0,0 1 0,0 1 0,0 0 0,0-1 0,1 1 0,1-3 0,0-1 0,0 0 0,0 0 0,0 1 0,0 2 0,-1 0 0,0-1 0,0 1 0,1-2 0,0-1 0,0-1 0,0 0 0,0 2 0,0 1 0,0 0 0,-1 2 0,0 0 0,0 0 0,0 0 0,1-2 0,0-1 0,-1 0 0,0 0 0,-1 1 0,1 2 0,0 0 0,0 0 0,0-2 0,1-1 0,0 0 0,0 1 0,0 0 0,1 0 0,0 1 0,-1-1 0,0 2 0,-1 0 0,2 0 0,0-1 0,0 1 0,0 0 0,-1 0 0,-1 1 0,1 0 0,-1 1 0,0 0 0,0 0 0,0 0 0,0-2 0,1 1 0,0 0 0,-1 0 0,1 0 0,-1 0 0,0 1 0,1-1 0,0 1 0,1-1 0,1-1 0,-1 1 0,0 0 0,1 0 0,0 0 0,0 0 0,0 1 0,-1 0 0,0 1 0,1-1 0,0 0 0,1 1 0,-1-1 0,1 0 0,0 1 0,-1 1 0,0 0 0,0 0 0,1-1 0,1 0 0,-1 2 0,1-1 0,0 0 0,-1 1 0,0-1 0,-2 2 0,0-1 0,0 1 0,0 0 0,0 0 0,1 1 0,0-1 0,-1 1 0,1 0 0,-2 0 0,1 0 0,0 0 0,1 0 0,-1 0 0,1 0 0,-1 1 0,0 0 0,0 1 0,-1 1 0,1 0 0,-1 1 0,1-1 0,0 0 0,2 1 0,0 0 0,0 0 0,0 1 0,-1 0 0,1-1 0,-1 1 0,-1-1 0,1 0 0,0 1 0,0 1 0,1 0 0,-1 1 0,1-1 0,-1 1 0,0 1 0,-1 0 0,0 0 0,-1-1 0,1 0 0,1 2 0,0 1 0,0 0 0,0-1 0,0-1 0,0 2 0,0-1 0,-1 1 0,0 0 0,2-1 0,0 1 0,0 0 0,0 0 0,-1-1 0,0-1 0,-2 0 0,0-2 0,1 1 0,0-1 0,-1 2 0,2-1 0,0 0 0,-1 1 0,0-1 0,-1 2 0,0-2 0,0 0 0,1-1 0,-1 1 0,0 0 0,0 0 0,0 1 0,0 1 0,0 0 0,-1-1 0,1-1 0,-1 0 0,0 2 0,0-1 0,1 2 0,0 0 0,0 0 0,0 2 0,0 0 0,0-1 0,0 0 0,-1-1 0,1 0 0,-2 1 0,1 1 0,0 0 0,0 1 0,1-1 0,0 0 0,-1-2 0,0-1 0,1 1 0,-1 0 0,1 2 0,0 0 0,0 1 0,1 1 0,-1-1 0,0 0 0,0-2 0,-1 1 0,0-3 0,1 3 0,0 0 0,0 0 0,0 0 0,1 2 0,-1-1 0,0 2 0,0-3 0,-1 1 0,1-1 0,-1 1 0,1 1 0,1 2 0,-1 0 0,1-1 0,-1 0 0,0-2 0,0-1 0,-1-1 0,1 0 0,-1 1 0,1 1 0,0 0 0,-1 0 0,0 1 0,0-1 0,0-1 0,1-1 0,-2 0 0,0 0 0,1 3 0,0-1 0,1 4 0,-2-2 0,1 1 0,0 0 0,0-4 0,0 1 0,-1-2 0,-1 0 0,2 2 0,-1-1 0,0 0 0,1-2 0,-2 0 0,1 1 0,0 0 0,-1-1 0,2-1 0,-2 1 0,0 1 0,1 1 0,0 0 0,-1-2 0,1 2 0,-1-1 0,0 0 0,1-2 0,-1 0 0,0 0 0,0 0 0,1 1 0,-1 0 0,1 1 0,-2-2 0,2 1 0,-2 0 0,1-2 0,0 2 0,0 0 0,0 1 0,1 1 0,-1-3 0,1 0 0,-1-1 0,0 0 0,0 0 0,-1 1 0,1-1 0,0 2 0,-1 0 0,1-1 0,0 0 0,0 0 0,0-1 0,0 0 0,0 0 0,-1-2 0,1 2 0,-1 0 0,1 1 0,0-2 0,-1 1 0,1 0 0,1 0 0,-1-1 0,0 0 0,0 0 0,0 1 0,1 1 0,-1-1 0,1 1 0,-1 1 0,0-1 0,1-1 0,-1-1 0,0 0 0,0 2 0,0 0 0,0 1 0,1 0 0,-1 0 0,2 0 0,-1 0 0,0-1 0,-1 1 0,0 0 0,1 0 0,0 0 0,1 1 0,-2-1 0,1 0 0,0 0 0,0 0 0,0-1 0,0-1 0,0-1 0,1 1 0,0 0 0,0 1 0,0 1 0,0 0 0,0 0 0,0 0 0,-1-1 0,0-1 0,0 0 0,2 1 0,-1 1 0,1 0 0,1 0 0,-2 0 0,-1-1 0,1-1 0,-1 0 0,1-1 0,0 1 0,0 1 0,1 1 0,0 0 0,0 0 0,0 0 0,0 0 0,0 0 0,-1-1 0,0 1 0,1 1 0,0 1 0,0 1 0,0 1 0,0-1 0,1 0 0,-1-1 0,-1-1 0,1-1 0,-1-1 0,0 2 0,1-1 0,0 0 0,0 0 0,0 1 0,0-1 0,0 0 0,-1-2 0,1 1 0,-1-1 0,0 1 0,1 1 0,0 0 0,0 0 0,0 0 0,0 0 0,0-2 0,-1 0 0,0-2 0,0 0 0,0 0 0,1 1 0,0 2 0,2-2 0,-1 2 0,1-2 0,-1 1 0,0-1 0,0-1 0,-1 1 0,1-1 0,1 0 0,0 1 0,0-2 0,-1 0 0,1 0 0,-1-1 0,0 0 0,1 0 0,-2 1 0,1 1 0,1 0 0,0 0 0,0-1 0,1 0 0,-1 0 0,-1-1 0,0 0 0,-1 0 0,0 0 0,0-1 0,1 1 0,0-1 0,0 1 0,0-1 0,-1 1 0,1-1 0,-1-1 0,0 1 0,-1-1 0,1 2 0,1-1 0,0 1 0,0-1 0,-1 0 0,1 0 0,0 0 0,-1-1 0,0 1 0,2 0 0,0-1 0,0 2 0,0-1 0,1 1 0,-1 0 0,-1-2 0,1 1 0,-1 0 0,1 0 0,2 0 0,-1 0 0,1 1 0,0-2 0,0 1 0,-1-1 0,1-1 0,-2 1 0,1-1 0,-1 0 0,2 1 0,-1 0 0,1-1 0,-1 0 0,1 0 0,1 0 0,-1 1 0,-1 0 0,0-1 0,0 0 0,0 0 0,1-1 0,0 1 0,1 1 0,-1-1 0,-2 0 0,0-1 0,0 0 0,2 0 0,0 0 0,-1 0 0,1 0 0,-1 0 0,0 0 0,1 0 0,-2 0 0,1 0 0,-1 0 0,0 0 0,1 0 0,0 0 0,0 0 0,-1 0 0,1 0 0,-1 0 0,-1 0 0,0 0 0,1 0 0,-1 0 0,1 0 0,0 0 0,0 0 0,-1 0 0,1 0 0,-1 0 0,0 0 0,0 0 0,0 0 0,1 0 0,0 0 0,0 0 0,1 0 0,-1 0 0,1 0 0,-1 0 0,-1 0 0,1 0 0,1 0 0,-1 0 0,1 0 0,1 0 0,0 0 0,1 0 0,0 0 0,-2 0 0,2 0 0,-1 0 0,0 0 0,1 0 0,-1 0 0,1 0 0,0 0 0,0 0 0,-2 0 0,0 0 0,-1 0 0,-1 0 0,1 0 0,2 0 0,-1 0 0,0 0 0,0 0 0,-1 0 0,-1 0 0,0 0 0,-1 0 0,1 0 0,-1 0 0,2 0 0,-1 0 0,0 0 0,0 0 0,-1 0 0,-1 0 0,0 0 0,-1 0 0,1-1 0,-2-2 0,-1 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5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1417 1 24575,'-11'0'0,"-2"0"0,-6 0 0,-8 0 0,-7 1 0,-8 7 0,-5 4 0,-9 9 0,-5 6 0,4-4 0,4-1 0,10-5 0,0 1 0,-2 2 0,-4 1 0,-3 2 0,-4 0 0,-5 2 0,9-4 0,9-1 0,6-3 0,4-1 0,-3 3 0,-1-2 0,5-1 0,2-2 0,3-1 0,4-2 0,2-1 0,3-1 0,1-1 0,0 1 0,-1-1 0,-1 2 0,1-1 0,1-1 0,3-1 0,2-1 0,1-1 0,4-1 0,1 0 0,0 0 0,-2 1 0,0 1 0,-2 1 0,-2 1 0,-1 0 0,0 0 0,1-2 0,3-1 0,3-2 0,3-1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6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816 0 24575,'-11'0'0,"-1"0"0,-1 0 0,-2 2 0,-1 3 0,-4 3 0,-6 5 0,-3 3 0,-4 4 0,-2 1 0,3 0 0,3-4 0,6-2 0,-2 0 0,-2 0 0,-3 2 0,-4 4 0,0 1 0,1 0 0,1-3 0,4-1 0,5-4 0,3-3 0,2 1 0,1-2 0,0 0 0,1 0 0,3-1 0,1 0 0,2-3 0,0 0 0,1-1 0,1-1 0,0 0 0,0 0 0,1 1 0,-1 0 0,1-1 0,1 1 0,-1 0 0,1-1 0,0 0 0,1 0 0,1-1 0,-2 0 0,1 0 0,-1-2 0,1 0 0,0-1 0,2-1 0,0-4 0,2 2 0,1-1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7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0 24575,'-6'0'0,"0"0"0,-2 0 0,-2 0 0,0 0 0,0 2 0,-1 1 0,-2 0 0,1 2 0,-1 0 0,1 2 0,-2 1 0,-3 0 0,1 1 0,-3 1 0,3 1 0,-1-2 0,1 1 0,2-3 0,1-1 0,0 1 0,1-2 0,0 2 0,1-1 0,1-1 0,1 0 0,1 0 0,3-2 0,0 0 0,2 0 0,1-1 0,-1 2 0,0 1 0,0-1 0,0 1 0,1-1 0,1-2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1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678 1 24575,'-5'0'0,"-4"0"0,-2 0 0,-3 3 0,-4 2 0,2 3 0,-1 1 0,1 1 0,3 0 0,-3 2 0,1 1 0,1 0 0,-2 0 0,2-1 0,-2 2 0,0 0 0,1-1 0,3-1 0,0 0 0,0-2 0,-2 2 0,-2 1 0,-1 1 0,0 1 0,0-2 0,-1 1 0,3-1 0,2-2 0,2-1 0,1-2 0,-1 0 0,2 0 0,0 0 0,0 1 0,0-1 0,-1-1 0,0 2 0,1-2 0,1 0 0,-1 0 0,-1 1 0,-2 2 0,1 0 0,-1 0 0,2-1 0,0 0 0,1-2 0,1-2 0,2 0 0,0-1 0,0 1 0,0-1 0,0 1 0,1 0 0,-1-2 0,0 0 0,1 0 0,-1-1 0,1 1 0,1-1 0,0 0 0,1 0 0,0-2 0,2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2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999 0 24575,'-8'0'0,"-5"0"0,-6 3 0,-6 2 0,0 6 0,-3 4 0,2 0 0,-2 2 0,-2 0 0,-2 1 0,-2 3 0,2-1 0,4-2 0,1 1 0,2-1 0,1-1 0,-2 0 0,2-2 0,-1 0 0,-2 2 0,1 2 0,-1 0 0,0 1 0,1-2 0,5-3 0,3-3 0,1-1 0,0 1 0,-1-1 0,0 1 0,2-1 0,2 0 0,1-2 0,1 0 0,1-2 0,2-1 0,-1 0 0,0 1 0,-1 1 0,-2 1 0,-1 1 0,-1 1 0,-1 0 0,0 1 0,1 0 0,2-1 0,0-1 0,1-1 0,1-2 0,0 0 0,3-2 0,3 0 0,0 0 0,3-1 0,1 0 0,0 0 0,1 0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4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1166 1 24575,'-11'0'0,"-3"1"0,-8 6 0,-9 7 0,-4 6 0,-10 9 0,-5 5 0,-4 4 0,-1 2 0,1-2 0,6-5 0,3 0 0,-1-1 0,1 2 0,0 0 0,2-2 0,2 0 0,-1-2 0,1-1 0,5-3 0,7-5 0,6-4 0,2-4 0,3-2 0,-1 1 0,2-2 0,1-1 0,2-2 0,2-1 0,2-1 0,1 0 0,2 0 0,0 0 0,0 1 0,-1-1 0,-1 0 0,2 0 0,-2 0 0,1-1 0,0 0 0,1-1 0,1 0 0,1 0 0,-1 0 0,0 0 0,0 1 0,-1 0 0,-1 1 0,0-1 0,1 0 0,0 1 0,-1-1 0,0 0 0,0 0 0,4-2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5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1413 0 24575,'-13'0'0,"-1"1"0,-11 6 0,-5 6 0,-10 9 0,-7 4 0,0 2 0,3-2 0,5-3 0,2-1 0,-3 0 0,-5 5 0,-5 1 0,-4 1 0,-1 2 0,-1 0 0,1 2 0,7-3 0,5-5 0,4-3 0,4-3 0,-5 3 0,3-2 0,4-1 0,4-2 0,4-3 0,3-4 0,3 0 0,1 0 0,0 1 0,-1 2 0,-2 1 0,1 1 0,-1 0 0,0 1 0,2-2 0,1 0 0,2-3 0,0 0 0,0-2 0,0 2 0,-1 0 0,1 0 0,1 0 0,1 0 0,2-1 0,2-2 0,2-2 0,0 0 0,2-2 0,2 0 0,2-1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6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1653 1 24575,'-14'0'0,"-9"4"0,-16 9 0,-4 6 0,-8 10 0,-5 6 0,-8 6 0,-11 8 0,4-3 0,-1 0 0,1-4 0,6-4 0,10-6 0,12-8 0,8-5 0,2-4 0,-4 2 0,5-4 0,4-1 0,3-4 0,3 0 0,1-2 0,1-1 0,2 1 0,-1 2 0,0 0 0,-1 2 0,1 1 0,0 0 0,1 2 0,1 0 0,1 0 0,1-2 0,2-2 0,0 1 0,0 1 0,-4 3 0,-2 0 0,-2 2 0,-2 1 0,1 0 0,0 0 0,0 2 0,-3 1 0,-5 2 0,0 1 0,0 0 0,-1 1 0,2 0 0,1-2 0,4-1 0,7-4 0,3-5 0,3-2 0,1-2 0,3 0 0,2-2 0,3-3 0,2-1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7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1822 1 24575,'-12'2'0,"-8"6"0,-13 7 0,-11 8 0,-10 5 0,-3 2 0,-4 2 0,-5 3 0,-5 4 0,-4 2 0,-1 0 0,2-1 0,6-4 0,4-1 0,7-4 0,7-3 0,8-4 0,2 0 0,2-2 0,-5 2 0,-3 1 0,4-1 0,3-3 0,7-1 0,3-4 0,6-2 0,3-1 0,2-2 0,0 1 0,-4 3 0,-1-1 0,-3 3 0,0-2 0,-1 0 0,0 0 0,0 0 0,2 0 0,-2 0 0,-1 1 0,1 0 0,0 0 0,1 0 0,1-1 0,2-1 0,5-2 0,2-3 0,2 1 0,1-2 0,-2 1 0,3 0 0,1-2 0,1-1 0,4-1 0,1-1 0,3-2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2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2184 5 24575,'-7'-2'0,"-3"0"0,-11 2 0,-6 0 0,-9 1 0,-19 9 0,-1 3 0,-18 10 0,-3 3 0,2 1 0,-14 5 0,11-2 0,7-3 0,10-3 0,11-2 0,5-2 0,4 0 0,10-5 0,4-1 0,-1-1 0,-4 2 0,-4 2 0,0-1 0,1 0 0,0-2 0,2 2 0,4-1 0,5 0 0,1-2 0,2 1 0,0 0 0,2 0 0,2 0 0,2-1 0,-2-1 0,2 0 0,-6 2 0,-2 2 0,-2 2 0,-3 1 0,1-1 0,-7 3 0,0 0 0,-1 1 0,3 0 0,8-4 0,-2 0 0,1-2 0,-2 1 0,-1 0 0,-1 0 0,-1-1 0,-1-1 0,0-1 0,4 0 0,4-3 0,3-2 0,1-1 0,0 0 0,-2 0 0,2 1 0,2-2 0,1 0 0,3-2 0,0 1 0,1-2 0,0 1 0,1-1 0,0 0 0,0-1 0,2 1 0,0 0 0,1 0 0,2 0 0,1-1 0,2 0 0,1-3 0,1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4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1827 0 24575,'-17'1'0,"-13"5"0,-22 7 0,-9 7 0,-9 4 0,-9 8-554,0 0 554,-4 3 0,10-2 0,14-8 137,5-5-137,7-3 0,-2 1 0,-6 0 0,1 3 0,-2 1 417,2-2-417,-2 3 0,2-5 0,9-3 0,6-2 0,8-1 0,3 0 0,-5 2 0,2-1 0,0 0 0,0 2 0,-3 2 0,3 1 0,4-2 0,2-1 0,2-3 0,-2 0 0,-2 2 0,1-1 0,1-1 0,2-1 0,1-1 0,4-2 0,2-2 0,1 1 0,1-1 0,-2 1 0,-1 0 0,0 0 0,0 1 0,2-2 0,2 0 0,2-2 0,4 0 0,0-2 0,4-1 0,1-1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67221-08F0-1A97-0A20-A7D5C7F5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B866723-986D-0A31-F1C8-6A9FD4D48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54506A-5E17-7A4A-55D3-BEE268821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5EADA87-F32F-5B93-FFBA-678E977C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0B6DB44-676D-24EA-13F9-93CE35D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359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29DB0-F20C-586C-4026-FC6E6041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60C186F-D11E-FD9E-F271-2E8FD107F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065593-62BC-6983-6DBE-839F3AF3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47CB70B-945A-1C02-0FD7-56F4A68B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D0703D6-0770-5D51-1A09-16EC74CE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67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BCD4AFE-811C-9884-0B27-BF639005A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3579602-937C-E21E-A225-52466CFCA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324EF4-B11B-0A02-DD2B-D4724F65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D4B9756-E6B3-D99B-5B1E-12D5120A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0A0DF26-E461-B975-7534-B286C3FD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6800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F5059-F416-CFA4-4847-CA9D4E36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BD7B5C-7480-3D41-FDA8-BF9B69968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6887D4C-ECEC-32AA-31DC-1402DA55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05C3F1E-753F-E0C9-FF5C-678B007E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2D8EA0-47C8-1E3C-0C0E-5A85F7EE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78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49275-2071-3BD6-B3C9-76D6390B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FC2D903-B31F-70F0-9D1C-480077B3C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B4C333-D4E0-2A54-0E1E-6C774EDF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13BE06C-1944-927F-694A-029372C7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B9F65C2-8A80-25C9-5EAE-AFB024F9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020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ED819-1C92-6A91-409B-216F7228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AEB0248-5642-087A-1DEC-84A8BCB9A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4A3231B-36FA-77D8-B117-2ECE0FB6B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47DA20C-3C78-FE60-3BA2-D73449F95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B9DAC55-A429-252C-8C9B-FD667F5A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EE2466A-5AF7-A564-D956-F5867BD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379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D2437-A44A-2DDB-69B8-F45B1117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C8A8325-7AF1-9AFA-FD7F-175979057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43DF44C-787E-ED10-E2F7-A48E46918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B1291C6-1ABE-D398-219D-AD133D0BF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D3698AB3-6308-E773-3021-5DBA812AD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0860BFC-1BC0-466F-E533-5CEE3E14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E0D4446-7E3F-0715-854F-711F75DB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926E581-A1BD-9DA3-2244-3B28B076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436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37F74-C780-1317-C72D-B257DC20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9E03578-24EB-17E7-E047-A936FEBEE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889AF24-D009-7120-2B5E-76BF1EC6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999859B-1859-D5F3-43D7-E7EC0911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899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675FFDA8-99C6-BF57-DC49-180711C3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6994559-DAAC-21DA-DD7B-4AC69A6F6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D88E14B-12FB-9915-E938-BDFD8400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43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1BC93-ABB4-E14C-3C48-60BA715D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12D8DDC-891D-DA2F-F420-7CCE5AF1A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BF3C05F-91A0-58C5-633A-FD4B2D3E8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09B2966-0C0A-6D0E-C98C-A78E68D9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5C28EE6-40FB-125D-BF86-E3E76431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AAB9AEE-7581-C78A-5EBE-6904EB4C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899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84FEE-C63D-0D0C-BE38-6BD1123A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620B9E6-977F-E34F-BDA6-13649932A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540E2FD-260A-9DD4-567C-0F1AE267A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A512389-3580-ED90-B625-83877A33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F1D3214-EBC8-B950-AA76-5EE055CD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C3702F3-A4E6-EC7E-932A-9AF13B11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152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1A34D57F-3CD5-D4C3-CE6F-440D5AAD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29DB834-CD6D-6EAE-6B6F-427A960B6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C617E04-A091-F261-9546-238B8C8E9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443090-BB15-0942-8E76-E2F13A631E7C}" type="datetimeFigureOut">
              <a:rPr lang="da-DK" smtClean="0"/>
              <a:t>17.11.2025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81B221E-DA96-3E34-9860-A58F004D7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ABF94A5-9B98-5E94-557A-110308C5F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0C70AC-A685-874C-B1C2-0C299F1F2D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36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450.png"/><Relationship Id="rId18" Type="http://schemas.openxmlformats.org/officeDocument/2006/relationships/image" Target="../media/image500.png"/><Relationship Id="rId3" Type="http://schemas.openxmlformats.org/officeDocument/2006/relationships/image" Target="../media/image54.png"/><Relationship Id="rId21" Type="http://schemas.openxmlformats.org/officeDocument/2006/relationships/image" Target="../media/image530.png"/><Relationship Id="rId7" Type="http://schemas.openxmlformats.org/officeDocument/2006/relationships/image" Target="../media/image58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image" Target="../media/image53.png"/><Relationship Id="rId16" Type="http://schemas.openxmlformats.org/officeDocument/2006/relationships/image" Target="../media/image480.png"/><Relationship Id="rId20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430.png"/><Relationship Id="rId5" Type="http://schemas.openxmlformats.org/officeDocument/2006/relationships/image" Target="../media/image56.png"/><Relationship Id="rId15" Type="http://schemas.openxmlformats.org/officeDocument/2006/relationships/image" Target="../media/image470.png"/><Relationship Id="rId23" Type="http://schemas.openxmlformats.org/officeDocument/2006/relationships/image" Target="../media/image550.png"/><Relationship Id="rId10" Type="http://schemas.openxmlformats.org/officeDocument/2006/relationships/image" Target="../media/image61.png"/><Relationship Id="rId19" Type="http://schemas.openxmlformats.org/officeDocument/2006/relationships/image" Target="../media/image51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460.png"/><Relationship Id="rId22" Type="http://schemas.openxmlformats.org/officeDocument/2006/relationships/image" Target="../media/image5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10.png"/><Relationship Id="rId12" Type="http://schemas.openxmlformats.org/officeDocument/2006/relationships/image" Target="../media/image66.png"/><Relationship Id="rId2" Type="http://schemas.openxmlformats.org/officeDocument/2006/relationships/image" Target="../media/image560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0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3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3" Type="http://schemas.openxmlformats.org/officeDocument/2006/relationships/image" Target="../media/image86.gif"/><Relationship Id="rId7" Type="http://schemas.openxmlformats.org/officeDocument/2006/relationships/image" Target="../media/image90.gif"/><Relationship Id="rId12" Type="http://schemas.openxmlformats.org/officeDocument/2006/relationships/image" Target="../media/image96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11" Type="http://schemas.openxmlformats.org/officeDocument/2006/relationships/image" Target="../media/image94.gif"/><Relationship Id="rId5" Type="http://schemas.openxmlformats.org/officeDocument/2006/relationships/image" Target="../media/image88.gif"/><Relationship Id="rId10" Type="http://schemas.openxmlformats.org/officeDocument/2006/relationships/image" Target="../media/image93.gif"/><Relationship Id="rId4" Type="http://schemas.openxmlformats.org/officeDocument/2006/relationships/image" Target="../media/image87.gif"/><Relationship Id="rId9" Type="http://schemas.openxmlformats.org/officeDocument/2006/relationships/image" Target="../media/image92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gif"/><Relationship Id="rId3" Type="http://schemas.openxmlformats.org/officeDocument/2006/relationships/image" Target="../media/image96.gif"/><Relationship Id="rId7" Type="http://schemas.openxmlformats.org/officeDocument/2006/relationships/image" Target="../media/image100.gif"/><Relationship Id="rId12" Type="http://schemas.openxmlformats.org/officeDocument/2006/relationships/image" Target="../media/image107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gif"/><Relationship Id="rId11" Type="http://schemas.openxmlformats.org/officeDocument/2006/relationships/image" Target="../media/image104.gif"/><Relationship Id="rId5" Type="http://schemas.openxmlformats.org/officeDocument/2006/relationships/image" Target="../media/image98.gif"/><Relationship Id="rId10" Type="http://schemas.openxmlformats.org/officeDocument/2006/relationships/image" Target="../media/image103.gif"/><Relationship Id="rId4" Type="http://schemas.openxmlformats.org/officeDocument/2006/relationships/image" Target="../media/image97.gif"/><Relationship Id="rId9" Type="http://schemas.openxmlformats.org/officeDocument/2006/relationships/image" Target="../media/image10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customXml" Target="../ink/ink3.xml"/><Relationship Id="rId39" Type="http://schemas.openxmlformats.org/officeDocument/2006/relationships/image" Target="../media/image31.png"/><Relationship Id="rId21" Type="http://schemas.openxmlformats.org/officeDocument/2006/relationships/image" Target="../media/image22.png"/><Relationship Id="rId34" Type="http://schemas.openxmlformats.org/officeDocument/2006/relationships/customXml" Target="../ink/ink7.xml"/><Relationship Id="rId42" Type="http://schemas.openxmlformats.org/officeDocument/2006/relationships/customXml" Target="../ink/ink11.xm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customXml" Target="../ink/ink2.xml"/><Relationship Id="rId32" Type="http://schemas.openxmlformats.org/officeDocument/2006/relationships/customXml" Target="../ink/ink6.xml"/><Relationship Id="rId37" Type="http://schemas.openxmlformats.org/officeDocument/2006/relationships/image" Target="../media/image30.png"/><Relationship Id="rId40" Type="http://schemas.openxmlformats.org/officeDocument/2006/relationships/customXml" Target="../ink/ink10.xml"/><Relationship Id="rId45" Type="http://schemas.openxmlformats.org/officeDocument/2006/relationships/image" Target="../media/image3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28" Type="http://schemas.openxmlformats.org/officeDocument/2006/relationships/customXml" Target="../ink/ink4.xml"/><Relationship Id="rId36" Type="http://schemas.openxmlformats.org/officeDocument/2006/relationships/customXml" Target="../ink/ink8.xml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27.png"/><Relationship Id="rId44" Type="http://schemas.openxmlformats.org/officeDocument/2006/relationships/customXml" Target="../ink/ink12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customXml" Target="../ink/ink1.xml"/><Relationship Id="rId27" Type="http://schemas.openxmlformats.org/officeDocument/2006/relationships/image" Target="../media/image25.png"/><Relationship Id="rId30" Type="http://schemas.openxmlformats.org/officeDocument/2006/relationships/customXml" Target="../ink/ink5.xml"/><Relationship Id="rId35" Type="http://schemas.openxmlformats.org/officeDocument/2006/relationships/image" Target="../media/image29.png"/><Relationship Id="rId43" Type="http://schemas.openxmlformats.org/officeDocument/2006/relationships/image" Target="../media/image33.png"/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38" Type="http://schemas.openxmlformats.org/officeDocument/2006/relationships/customXml" Target="../ink/ink9.xml"/><Relationship Id="rId20" Type="http://schemas.openxmlformats.org/officeDocument/2006/relationships/image" Target="../media/image21.png"/><Relationship Id="rId4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090CD-544A-8BAE-B8D8-1CDF41B30B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Diffusion models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D414311-B7B8-CA81-9F47-07BEC973A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030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717BC-F9FC-DC81-DF6E-6955AF73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Diffusion model </a:t>
            </a:r>
            <a:r>
              <a:rPr lang="da-DK" dirty="0" err="1"/>
              <a:t>theory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9D3A8F4-80DE-B189-F03D-F4FD444841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no longer </a:t>
                </a:r>
                <a:r>
                  <a:rPr lang="da-DK" dirty="0" err="1"/>
                  <a:t>learnable</a:t>
                </a:r>
                <a:r>
                  <a:rPr lang="da-DK" dirty="0"/>
                  <a:t>, but </a:t>
                </a:r>
                <a:r>
                  <a:rPr lang="da-DK" dirty="0" err="1"/>
                  <a:t>chosen</a:t>
                </a:r>
                <a:endParaRPr lang="da-DK" dirty="0"/>
              </a:p>
              <a:p>
                <a:pPr lvl="1"/>
                <a:r>
                  <a:rPr lang="da-DK" dirty="0" err="1"/>
                  <a:t>Describes</a:t>
                </a:r>
                <a:r>
                  <a:rPr lang="da-DK" dirty="0"/>
                  <a:t> </a:t>
                </a:r>
                <a:r>
                  <a:rPr lang="da-DK" dirty="0" err="1"/>
                  <a:t>gradual</a:t>
                </a:r>
                <a:r>
                  <a:rPr lang="da-DK" dirty="0"/>
                  <a:t> </a:t>
                </a:r>
                <a:r>
                  <a:rPr lang="da-DK" dirty="0" err="1"/>
                  <a:t>noising</a:t>
                </a:r>
                <a:r>
                  <a:rPr lang="da-DK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da-DK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learned</a:t>
                </a:r>
                <a:r>
                  <a:rPr lang="da-DK" dirty="0"/>
                  <a:t> </a:t>
                </a:r>
                <a:r>
                  <a:rPr lang="da-DK" dirty="0" err="1"/>
                  <a:t>denoising</a:t>
                </a:r>
                <a:r>
                  <a:rPr lang="da-DK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is the distribution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want</a:t>
                </a:r>
                <a:r>
                  <a:rPr lang="da-DK" dirty="0"/>
                  <a:t> to </a:t>
                </a:r>
                <a:r>
                  <a:rPr lang="da-DK" dirty="0" err="1"/>
                  <a:t>learn</a:t>
                </a:r>
                <a:endParaRPr lang="da-DK" dirty="0"/>
              </a:p>
              <a:p>
                <a:r>
                  <a:rPr lang="da-DK" dirty="0" err="1"/>
                  <a:t>Plugging</a:t>
                </a:r>
                <a:r>
                  <a:rPr lang="da-DK" dirty="0"/>
                  <a:t> new terms </a:t>
                </a:r>
                <a:r>
                  <a:rPr lang="da-DK" dirty="0" err="1"/>
                  <a:t>into</a:t>
                </a:r>
                <a:r>
                  <a:rPr lang="da-DK" dirty="0"/>
                  <a:t> ELBO: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9D3A8F4-80DE-B189-F03D-F4FD44484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939CE736-1642-F188-3C45-698AC6E7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4319146"/>
            <a:ext cx="9112250" cy="80146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9D16209C-99A3-76F7-A5D0-5F63DA1E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76" y="4319146"/>
            <a:ext cx="2882074" cy="7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2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DBE3F-61EF-36DD-7BF3-403E5FD8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Diffusion model </a:t>
            </a:r>
            <a:r>
              <a:rPr lang="da-DK" dirty="0" err="1"/>
              <a:t>theory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8CF07A3-C6FD-9CAC-18B2-43BC185EE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Summary:</a:t>
                </a:r>
              </a:p>
              <a:p>
                <a:pPr lvl="1"/>
                <a:r>
                  <a:rPr lang="da-DK" dirty="0"/>
                  <a:t>We </a:t>
                </a:r>
                <a:r>
                  <a:rPr lang="da-DK" dirty="0" err="1"/>
                  <a:t>need</a:t>
                </a:r>
                <a:r>
                  <a:rPr lang="da-DK" dirty="0"/>
                  <a:t> </a:t>
                </a:r>
                <a:r>
                  <a:rPr lang="da-DK" dirty="0" err="1"/>
                  <a:t>someway</a:t>
                </a:r>
                <a:r>
                  <a:rPr lang="da-DK" dirty="0"/>
                  <a:t> to </a:t>
                </a:r>
                <a:r>
                  <a:rPr lang="da-DK" dirty="0" err="1"/>
                  <a:t>apply</a:t>
                </a:r>
                <a:r>
                  <a:rPr lang="da-DK" dirty="0"/>
                  <a:t> </a:t>
                </a:r>
                <a:r>
                  <a:rPr lang="da-DK" dirty="0" err="1"/>
                  <a:t>noise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</a:t>
                </a:r>
              </a:p>
              <a:p>
                <a:pPr lvl="2"/>
                <a:r>
                  <a:rPr lang="da-DK" dirty="0"/>
                  <a:t>such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  <a:p>
                <a:pPr lvl="2"/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need</a:t>
                </a:r>
                <a:r>
                  <a:rPr lang="da-DK" dirty="0"/>
                  <a:t> to end at the </a:t>
                </a:r>
                <a:r>
                  <a:rPr lang="da-DK" dirty="0" err="1"/>
                  <a:t>stationary</a:t>
                </a:r>
                <a:r>
                  <a:rPr lang="da-DK" dirty="0"/>
                  <a:t> distribution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  <a:p>
                <a:pPr lvl="1"/>
                <a:r>
                  <a:rPr lang="da-DK" dirty="0"/>
                  <a:t>From ELBO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also</a:t>
                </a:r>
                <a:r>
                  <a:rPr lang="da-DK" dirty="0"/>
                  <a:t> </a:t>
                </a:r>
                <a:r>
                  <a:rPr lang="da-DK" dirty="0" err="1"/>
                  <a:t>need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da-DK" dirty="0"/>
              </a:p>
              <a:p>
                <a:pPr lvl="2"/>
                <a:r>
                  <a:rPr lang="da-DK" dirty="0"/>
                  <a:t>But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assume</a:t>
                </a:r>
                <a:r>
                  <a:rPr lang="da-DK" dirty="0"/>
                  <a:t> </a:t>
                </a:r>
                <a:r>
                  <a:rPr lang="da-DK" dirty="0" err="1"/>
                  <a:t>Markovian</a:t>
                </a:r>
                <a:r>
                  <a:rPr lang="da-DK" dirty="0"/>
                  <a:t> Chain </a:t>
                </a:r>
                <a:r>
                  <a:rPr lang="da-DK" dirty="0" err="1"/>
                  <a:t>then</a:t>
                </a:r>
                <a:r>
                  <a:rPr lang="da-DK" dirty="0"/>
                  <a:t>:</a:t>
                </a:r>
              </a:p>
              <a:p>
                <a:pPr lvl="2"/>
                <a:endParaRPr lang="da-DK" dirty="0"/>
              </a:p>
              <a:p>
                <a:pPr lvl="2"/>
                <a:endParaRPr lang="da-DK" dirty="0"/>
              </a:p>
              <a:p>
                <a:pPr marL="914400" lvl="2" indent="0">
                  <a:buNone/>
                </a:pPr>
                <a:endParaRPr lang="da-DK" dirty="0"/>
              </a:p>
              <a:p>
                <a:pPr marL="914400" lvl="2" indent="0">
                  <a:buNone/>
                </a:pPr>
                <a:endParaRPr lang="da-DK" dirty="0"/>
              </a:p>
              <a:p>
                <a:pPr lvl="2"/>
                <a:r>
                  <a:rPr lang="da-DK" dirty="0" err="1"/>
                  <a:t>Hence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only</a:t>
                </a:r>
                <a:r>
                  <a:rPr lang="da-DK" dirty="0"/>
                  <a:t> </a:t>
                </a:r>
                <a:r>
                  <a:rPr lang="da-DK" dirty="0" err="1"/>
                  <a:t>need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8CF07A3-C6FD-9CAC-18B2-43BC185EE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D5EDF395-530C-BDB7-8350-E7BD3967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08" y="4235823"/>
            <a:ext cx="5850218" cy="10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74E21-C895-2507-D852-BADC7CEC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Diffusion model theory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2A928A5-76E6-C4B2-7A78-77C0998F97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A </a:t>
                </a:r>
                <a:r>
                  <a:rPr lang="da-DK" dirty="0" err="1"/>
                  <a:t>typical</a:t>
                </a:r>
                <a:r>
                  <a:rPr lang="da-DK" dirty="0"/>
                  <a:t> </a:t>
                </a:r>
                <a:r>
                  <a:rPr lang="da-DK" dirty="0" err="1"/>
                  <a:t>choice</a:t>
                </a:r>
                <a:r>
                  <a:rPr lang="da-DK" dirty="0"/>
                  <a:t> for: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rad>
                      <m:radPr>
                        <m:degHide m:val="on"/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da-DK" dirty="0"/>
                  <a:t> </a:t>
                </a:r>
                <a:r>
                  <a:rPr lang="da-DK" dirty="0">
                    <a:sym typeface="Wingdings" pitchFamily="2" charset="2"/>
                  </a:rPr>
                  <a:t> </a:t>
                </a:r>
                <a:r>
                  <a:rPr lang="da-DK" dirty="0" err="1">
                    <a:sym typeface="Wingdings" pitchFamily="2" charset="2"/>
                  </a:rPr>
                  <a:t>Noising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schedule</a:t>
                </a:r>
                <a:r>
                  <a:rPr lang="da-DK" dirty="0">
                    <a:sym typeface="Wingdings" pitchFamily="2" charset="2"/>
                  </a:rPr>
                  <a:t>. I.e. </a:t>
                </a:r>
                <a:r>
                  <a:rPr lang="da-DK" dirty="0" err="1">
                    <a:sym typeface="Wingdings" pitchFamily="2" charset="2"/>
                  </a:rPr>
                  <a:t>any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monotonically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increasing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function</a:t>
                </a:r>
                <a:r>
                  <a:rPr lang="da-DK" dirty="0">
                    <a:sym typeface="Wingdings" pitchFamily="2" charset="2"/>
                  </a:rPr>
                  <a:t> over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𝑇</m:t>
                    </m:r>
                  </m:oMath>
                </a14:m>
                <a:endParaRPr lang="da-DK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a-DK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0 , 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endParaRPr lang="da-DK" b="0" dirty="0">
                  <a:ea typeface="Cambria Math" panose="02040503050406030204" pitchFamily="18" charset="0"/>
                </a:endParaRPr>
              </a:p>
              <a:p>
                <a:r>
                  <a:rPr lang="da-DK" dirty="0">
                    <a:ea typeface="Cambria Math" panose="02040503050406030204" pitchFamily="18" charset="0"/>
                  </a:rPr>
                  <a:t>One </a:t>
                </a:r>
                <a:r>
                  <a:rPr lang="da-DK" dirty="0" err="1">
                    <a:ea typeface="Cambria Math" panose="02040503050406030204" pitchFamily="18" charset="0"/>
                  </a:rPr>
                  <a:t>can</a:t>
                </a:r>
                <a:r>
                  <a:rPr lang="da-DK" dirty="0">
                    <a:ea typeface="Cambria Math" panose="02040503050406030204" pitchFamily="18" charset="0"/>
                  </a:rPr>
                  <a:t> </a:t>
                </a:r>
                <a:r>
                  <a:rPr lang="da-DK" dirty="0" err="1">
                    <a:ea typeface="Cambria Math" panose="02040503050406030204" pitchFamily="18" charset="0"/>
                  </a:rPr>
                  <a:t>also</a:t>
                </a:r>
                <a:r>
                  <a:rPr lang="da-DK" dirty="0">
                    <a:ea typeface="Cambria Math" panose="02040503050406030204" pitchFamily="18" charset="0"/>
                  </a:rPr>
                  <a:t> </a:t>
                </a:r>
                <a:r>
                  <a:rPr lang="da-DK" dirty="0" err="1">
                    <a:ea typeface="Cambria Math" panose="02040503050406030204" pitchFamily="18" charset="0"/>
                  </a:rPr>
                  <a:t>impose</a:t>
                </a:r>
                <a:r>
                  <a:rPr lang="da-DK" dirty="0">
                    <a:ea typeface="Cambria Math" panose="020405030504060302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a-DK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b="0" dirty="0">
                  <a:ea typeface="Cambria Math" panose="02040503050406030204" pitchFamily="18" charset="0"/>
                </a:endParaRPr>
              </a:p>
              <a:p>
                <a:r>
                  <a:rPr lang="da-DK" b="0" dirty="0" err="1">
                    <a:ea typeface="Cambria Math" panose="02040503050406030204" pitchFamily="18" charset="0"/>
                  </a:rPr>
                  <a:t>Typical</a:t>
                </a:r>
                <a:r>
                  <a:rPr lang="da-DK" b="0" dirty="0">
                    <a:ea typeface="Cambria Math" panose="02040503050406030204" pitchFamily="18" charset="0"/>
                  </a:rPr>
                  <a:t> </a:t>
                </a:r>
                <a:r>
                  <a:rPr lang="da-DK" b="0" dirty="0" err="1">
                    <a:ea typeface="Cambria Math" panose="02040503050406030204" pitchFamily="18" charset="0"/>
                  </a:rPr>
                  <a:t>settings</a:t>
                </a:r>
                <a:r>
                  <a:rPr lang="da-DK" dirty="0">
                    <a:ea typeface="Cambria Math" panose="02040503050406030204" pitchFamily="18" charset="0"/>
                  </a:rPr>
                  <a:t>, </a:t>
                </a:r>
                <a:r>
                  <a:rPr lang="da-DK" dirty="0" err="1">
                    <a:ea typeface="Cambria Math" panose="02040503050406030204" pitchFamily="18" charset="0"/>
                  </a:rPr>
                  <a:t>makes</a:t>
                </a:r>
                <a:r>
                  <a:rPr lang="da-DK" dirty="0">
                    <a:ea typeface="Cambria Math" panose="02040503050406030204" pitchFamily="18" charset="0"/>
                  </a:rPr>
                  <a:t> </a:t>
                </a:r>
                <a:r>
                  <a:rPr lang="da-DK" dirty="0" err="1">
                    <a:ea typeface="Cambria Math" panose="02040503050406030204" pitchFamily="18" charset="0"/>
                  </a:rPr>
                  <a:t>loss</a:t>
                </a:r>
                <a:r>
                  <a:rPr lang="da-DK" dirty="0">
                    <a:ea typeface="Cambria Math" panose="02040503050406030204" pitchFamily="18" charset="0"/>
                  </a:rPr>
                  <a:t> </a:t>
                </a:r>
                <a:r>
                  <a:rPr lang="da-DK" dirty="0" err="1">
                    <a:ea typeface="Cambria Math" panose="02040503050406030204" pitchFamily="18" charset="0"/>
                  </a:rPr>
                  <a:t>function</a:t>
                </a:r>
                <a:r>
                  <a:rPr lang="da-DK" dirty="0">
                    <a:ea typeface="Cambria Math" panose="02040503050406030204" pitchFamily="18" charset="0"/>
                  </a:rPr>
                  <a:t> </a:t>
                </a:r>
                <a:r>
                  <a:rPr lang="da-DK" dirty="0" err="1">
                    <a:ea typeface="Cambria Math" panose="02040503050406030204" pitchFamily="18" charset="0"/>
                  </a:rPr>
                  <a:t>nice</a:t>
                </a:r>
                <a:endParaRPr lang="da-DK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da-DK" dirty="0" err="1">
                    <a:ea typeface="Cambria Math" panose="02040503050406030204" pitchFamily="18" charset="0"/>
                  </a:rPr>
                  <a:t>Directly</a:t>
                </a:r>
                <a:r>
                  <a:rPr lang="da-DK" dirty="0">
                    <a:ea typeface="Cambria Math" panose="02040503050406030204" pitchFamily="18" charset="0"/>
                  </a:rPr>
                  <a:t> </a:t>
                </a:r>
                <a:r>
                  <a:rPr lang="da-DK" dirty="0" err="1">
                    <a:ea typeface="Cambria Math" panose="02040503050406030204" pitchFamily="18" charset="0"/>
                  </a:rPr>
                  <a:t>predict</a:t>
                </a:r>
                <a:r>
                  <a:rPr lang="da-DK" dirty="0">
                    <a:ea typeface="Cambria Math" panose="02040503050406030204" pitchFamily="18" charset="0"/>
                  </a:rPr>
                  <a:t> </a:t>
                </a:r>
                <a:r>
                  <a:rPr lang="da-DK" dirty="0" err="1">
                    <a:ea typeface="Cambria Math" panose="02040503050406030204" pitchFamily="18" charset="0"/>
                  </a:rPr>
                  <a:t>noise</a:t>
                </a:r>
                <a:r>
                  <a:rPr lang="da-DK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da-DK" b="0" dirty="0">
                  <a:ea typeface="Cambria Math" panose="02040503050406030204" pitchFamily="18" charset="0"/>
                </a:endParaRPr>
              </a:p>
              <a:p>
                <a:pPr lvl="1"/>
                <a:endParaRPr lang="da-DK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2A928A5-76E6-C4B2-7A78-77C0998F97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lede 3">
            <a:extLst>
              <a:ext uri="{FF2B5EF4-FFF2-40B4-BE49-F238E27FC236}">
                <a16:creationId xmlns:a16="http://schemas.microsoft.com/office/drawing/2014/main" id="{29BB6102-BB05-1572-1A7D-6725FCC7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946" y="3156036"/>
            <a:ext cx="4542054" cy="34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6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5DFA3-50AE-AC08-8BAF-72C116AC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Back to </a:t>
            </a:r>
            <a:r>
              <a:rPr lang="da-DK" dirty="0" err="1"/>
              <a:t>our</a:t>
            </a:r>
            <a:r>
              <a:rPr lang="da-DK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2ACA2A1-3C56-96F6-4C69-40C8D820B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520825"/>
                <a:ext cx="10515600" cy="4351338"/>
              </a:xfrm>
            </p:spPr>
            <p:txBody>
              <a:bodyPr/>
              <a:lstStyle/>
              <a:p>
                <a:r>
                  <a:rPr lang="da-DK" dirty="0" err="1"/>
                  <a:t>We</a:t>
                </a:r>
                <a:r>
                  <a:rPr lang="da-DK" dirty="0"/>
                  <a:t> have diffusion over </a:t>
                </a:r>
                <a:r>
                  <a:rPr lang="da-DK" dirty="0" err="1"/>
                  <a:t>discrete</a:t>
                </a:r>
                <a:r>
                  <a:rPr lang="da-DK" dirty="0"/>
                  <a:t> </a:t>
                </a:r>
                <a:r>
                  <a:rPr lang="da-DK" dirty="0" err="1"/>
                  <a:t>states</a:t>
                </a:r>
                <a:r>
                  <a:rPr lang="da-DK" dirty="0"/>
                  <a:t>:</a:t>
                </a:r>
              </a:p>
              <a:p>
                <a:pPr lvl="1"/>
                <a:r>
                  <a:rPr lang="da-DK" dirty="0"/>
                  <a:t>i.e. [”</a:t>
                </a:r>
                <a:r>
                  <a:rPr lang="da-DK" dirty="0" err="1"/>
                  <a:t>Rh</a:t>
                </a:r>
                <a:r>
                  <a:rPr lang="da-DK" dirty="0"/>
                  <a:t>”, ”</a:t>
                </a:r>
                <a:r>
                  <a:rPr lang="da-DK" dirty="0" err="1"/>
                  <a:t>Pd</a:t>
                </a:r>
                <a:r>
                  <a:rPr lang="da-DK" dirty="0"/>
                  <a:t>”, ”Au”, …] </a:t>
                </a:r>
                <a:r>
                  <a:rPr lang="da-DK" dirty="0">
                    <a:sym typeface="Wingdings" pitchFamily="2" charset="2"/>
                  </a:rPr>
                  <a:t> [”</a:t>
                </a:r>
                <a:r>
                  <a:rPr lang="da-DK" dirty="0" err="1">
                    <a:sym typeface="Wingdings" pitchFamily="2" charset="2"/>
                  </a:rPr>
                  <a:t>Rh</a:t>
                </a:r>
                <a:r>
                  <a:rPr lang="da-DK" dirty="0">
                    <a:sym typeface="Wingdings" pitchFamily="2" charset="2"/>
                  </a:rPr>
                  <a:t>”, ”Au”, ”Ni”, …]</a:t>
                </a:r>
                <a:endParaRPr lang="da-DK" dirty="0"/>
              </a:p>
              <a:p>
                <a:r>
                  <a:rPr lang="da-DK" dirty="0"/>
                  <a:t>Gradual </a:t>
                </a:r>
                <a:r>
                  <a:rPr lang="da-DK" dirty="0" err="1"/>
                  <a:t>noising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is </a:t>
                </a:r>
                <a:r>
                  <a:rPr lang="da-DK" dirty="0" err="1"/>
                  <a:t>also</a:t>
                </a:r>
                <a:r>
                  <a:rPr lang="da-DK" dirty="0"/>
                  <a:t> </a:t>
                </a:r>
                <a:r>
                  <a:rPr lang="da-DK" dirty="0" err="1"/>
                  <a:t>categorical</a:t>
                </a:r>
                <a:endParaRPr lang="da-DK" dirty="0"/>
              </a:p>
              <a:p>
                <a:pPr lvl="1"/>
                <a:r>
                  <a:rPr lang="da-DK" dirty="0" err="1">
                    <a:sym typeface="Wingdings" pitchFamily="2" charset="2"/>
                  </a:rPr>
                  <a:t>Cannot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use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nice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continous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gaussian</a:t>
                </a:r>
                <a:r>
                  <a:rPr lang="da-DK" dirty="0">
                    <a:sym typeface="Wingdings" pitchFamily="2" charset="2"/>
                  </a:rPr>
                  <a:t> distributions?</a:t>
                </a:r>
                <a:endParaRPr lang="da-DK" dirty="0"/>
              </a:p>
              <a:p>
                <a:r>
                  <a:rPr lang="da-DK" dirty="0" err="1"/>
                  <a:t>Use</a:t>
                </a:r>
                <a:r>
                  <a:rPr lang="da-DK" dirty="0"/>
                  <a:t> </a:t>
                </a:r>
                <a:r>
                  <a:rPr lang="da-DK" dirty="0" err="1"/>
                  <a:t>implementation</a:t>
                </a:r>
                <a:r>
                  <a:rPr lang="da-DK" dirty="0"/>
                  <a:t> from </a:t>
                </a:r>
                <a:r>
                  <a:rPr lang="da-DK" dirty="0" err="1"/>
                  <a:t>paper</a:t>
                </a:r>
                <a:endParaRPr lang="da-DK" dirty="0"/>
              </a:p>
              <a:p>
                <a:pPr marL="457200" lvl="1" indent="0">
                  <a:buNone/>
                </a:pPr>
                <a:endParaRPr lang="da-DK" dirty="0">
                  <a:sym typeface="Wingdings" pitchFamily="2" charset="2"/>
                </a:endParaRPr>
              </a:p>
              <a:p>
                <a:pPr lvl="1"/>
                <a:endParaRPr lang="da-DK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2ACA2A1-3C56-96F6-4C69-40C8D820B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08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lede 5">
            <a:extLst>
              <a:ext uri="{FF2B5EF4-FFF2-40B4-BE49-F238E27FC236}">
                <a16:creationId xmlns:a16="http://schemas.microsoft.com/office/drawing/2014/main" id="{4B67B06B-8071-5383-FF18-9B176753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683" y="3753314"/>
            <a:ext cx="6757737" cy="299191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1AB092C-F017-9FF8-89C2-04CB1DEB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042" y="-2483"/>
            <a:ext cx="4037779" cy="36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9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2E25D-32F3-5107-1BB1-BCA021D4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Back to </a:t>
            </a:r>
            <a:r>
              <a:rPr lang="da-DK" dirty="0" err="1"/>
              <a:t>our</a:t>
            </a:r>
            <a:r>
              <a:rPr lang="da-DK" dirty="0"/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2FE304-1C73-11E6-E835-05E543A9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5" y="1528482"/>
            <a:ext cx="10515600" cy="4351338"/>
          </a:xfrm>
        </p:spPr>
        <p:txBody>
          <a:bodyPr/>
          <a:lstStyle/>
          <a:p>
            <a:r>
              <a:rPr lang="da-DK" dirty="0"/>
              <a:t>Paper </a:t>
            </a:r>
            <a:r>
              <a:rPr lang="da-DK" dirty="0" err="1"/>
              <a:t>implements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transitions as:</a:t>
            </a:r>
          </a:p>
          <a:p>
            <a:pPr lvl="1"/>
            <a:endParaRPr lang="da-DK" dirty="0"/>
          </a:p>
          <a:p>
            <a:r>
              <a:rPr lang="da-DK" dirty="0"/>
              <a:t>Q-matrices </a:t>
            </a:r>
            <a:r>
              <a:rPr lang="da-DK" dirty="0" err="1"/>
              <a:t>govern</a:t>
            </a:r>
            <a:r>
              <a:rPr lang="da-DK" dirty="0"/>
              <a:t> the transfer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different</a:t>
            </a:r>
            <a:br>
              <a:rPr lang="da-DK" dirty="0"/>
            </a:br>
            <a:r>
              <a:rPr lang="da-DK" dirty="0" err="1"/>
              <a:t>categories</a:t>
            </a:r>
            <a:endParaRPr lang="da-DK" dirty="0"/>
          </a:p>
          <a:p>
            <a:pPr lvl="1"/>
            <a:r>
              <a:rPr lang="da-DK" dirty="0"/>
              <a:t>Element pool: [”</a:t>
            </a:r>
            <a:r>
              <a:rPr lang="da-DK" dirty="0" err="1"/>
              <a:t>Rh</a:t>
            </a:r>
            <a:r>
              <a:rPr lang="da-DK" dirty="0"/>
              <a:t>”, ”</a:t>
            </a:r>
            <a:r>
              <a:rPr lang="da-DK" dirty="0" err="1"/>
              <a:t>Pd</a:t>
            </a:r>
            <a:r>
              <a:rPr lang="da-DK" dirty="0"/>
              <a:t>”, ”Ni”, ”Au”]</a:t>
            </a:r>
          </a:p>
          <a:p>
            <a:pPr lvl="1"/>
            <a:r>
              <a:rPr lang="da-DK" dirty="0"/>
              <a:t>The ”</a:t>
            </a:r>
            <a:r>
              <a:rPr lang="da-DK" dirty="0" err="1"/>
              <a:t>Rh</a:t>
            </a:r>
            <a:r>
              <a:rPr lang="da-DK" dirty="0"/>
              <a:t>” </a:t>
            </a:r>
            <a:r>
              <a:rPr lang="da-DK" dirty="0" err="1"/>
              <a:t>coloumn</a:t>
            </a:r>
            <a:r>
              <a:rPr lang="da-DK" dirty="0"/>
              <a:t>/</a:t>
            </a:r>
            <a:r>
              <a:rPr lang="da-DK" dirty="0" err="1"/>
              <a:t>row</a:t>
            </a:r>
            <a:r>
              <a:rPr lang="da-DK" dirty="0"/>
              <a:t> </a:t>
            </a:r>
            <a:r>
              <a:rPr lang="da-DK" dirty="0" err="1"/>
              <a:t>becomes</a:t>
            </a:r>
            <a:r>
              <a:rPr lang="da-DK" dirty="0"/>
              <a:t>:</a:t>
            </a:r>
          </a:p>
          <a:p>
            <a:pPr lvl="2"/>
            <a:r>
              <a:rPr lang="da-DK" dirty="0"/>
              <a:t>[0.50, 0.20, 0.30, 0.10]</a:t>
            </a:r>
          </a:p>
          <a:p>
            <a:r>
              <a:rPr lang="da-DK" dirty="0" err="1"/>
              <a:t>Loss</a:t>
            </a:r>
            <a:r>
              <a:rPr lang="da-DK" dirty="0"/>
              <a:t> </a:t>
            </a:r>
            <a:r>
              <a:rPr lang="da-DK" dirty="0" err="1"/>
              <a:t>becomes</a:t>
            </a:r>
            <a:r>
              <a:rPr lang="da-DK" dirty="0"/>
              <a:t> (</a:t>
            </a:r>
            <a:r>
              <a:rPr lang="da-DK" dirty="0" err="1"/>
              <a:t>regular</a:t>
            </a:r>
            <a:r>
              <a:rPr lang="da-DK" dirty="0"/>
              <a:t> ELBO):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390C326-0BCB-AEE2-4EBF-709DA46F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221" y="22918"/>
            <a:ext cx="4037779" cy="3698977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9280460-5FEA-F5B4-3205-5056D73D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" y="1920477"/>
            <a:ext cx="4120143" cy="454821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C233E1E9-F162-7596-06BE-00AD0185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886" y="1976310"/>
            <a:ext cx="3028950" cy="32385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BFBDDFBC-7A99-91E8-2CA8-917E6F3E0C3C}"/>
              </a:ext>
            </a:extLst>
          </p:cNvPr>
          <p:cNvSpPr/>
          <p:nvPr/>
        </p:nvSpPr>
        <p:spPr>
          <a:xfrm>
            <a:off x="8338565" y="450538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Rh</a:t>
            </a:r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4673357-24EB-D82A-5EDF-408B683D386F}"/>
              </a:ext>
            </a:extLst>
          </p:cNvPr>
          <p:cNvSpPr/>
          <p:nvPr/>
        </p:nvSpPr>
        <p:spPr>
          <a:xfrm>
            <a:off x="10511939" y="4534773"/>
            <a:ext cx="914400" cy="914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Pd</a:t>
            </a:r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49F2FA-0CD6-15CF-8853-4D1FD63F693B}"/>
              </a:ext>
            </a:extLst>
          </p:cNvPr>
          <p:cNvSpPr/>
          <p:nvPr/>
        </p:nvSpPr>
        <p:spPr>
          <a:xfrm>
            <a:off x="9597539" y="5879820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Au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F4EA4EE-27E7-D700-C00C-9AAC0C98DE59}"/>
              </a:ext>
            </a:extLst>
          </p:cNvPr>
          <p:cNvSpPr/>
          <p:nvPr/>
        </p:nvSpPr>
        <p:spPr>
          <a:xfrm>
            <a:off x="7158121" y="5649802"/>
            <a:ext cx="914400" cy="914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Ni</a:t>
            </a:r>
          </a:p>
        </p:txBody>
      </p:sp>
      <p:cxnSp>
        <p:nvCxnSpPr>
          <p:cNvPr id="13" name="Lige pilforbindelse 12">
            <a:extLst>
              <a:ext uri="{FF2B5EF4-FFF2-40B4-BE49-F238E27FC236}">
                <a16:creationId xmlns:a16="http://schemas.microsoft.com/office/drawing/2014/main" id="{5D839C7C-00DE-9061-F230-24FA98A96B07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9119054" y="5285873"/>
            <a:ext cx="612396" cy="7278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12A38FD1-08BF-8EB2-1025-F0FE4FB10B06}"/>
              </a:ext>
            </a:extLst>
          </p:cNvPr>
          <p:cNvCxnSpPr>
            <a:cxnSpLocks/>
            <a:stCxn id="8" idx="3"/>
            <a:endCxn id="11" idx="7"/>
          </p:cNvCxnSpPr>
          <p:nvPr/>
        </p:nvCxnSpPr>
        <p:spPr>
          <a:xfrm flipH="1">
            <a:off x="7938610" y="5285873"/>
            <a:ext cx="533866" cy="4978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B7A02255-9156-A6FE-3B1F-0F8D0E0398A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9252965" y="4962584"/>
            <a:ext cx="1258974" cy="293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Buet forbindelse 25">
            <a:extLst>
              <a:ext uri="{FF2B5EF4-FFF2-40B4-BE49-F238E27FC236}">
                <a16:creationId xmlns:a16="http://schemas.microsoft.com/office/drawing/2014/main" id="{EC8D69D9-B825-A7C7-2553-B0C69A48EA59}"/>
              </a:ext>
            </a:extLst>
          </p:cNvPr>
          <p:cNvCxnSpPr>
            <a:stCxn id="8" idx="2"/>
            <a:endCxn id="8" idx="0"/>
          </p:cNvCxnSpPr>
          <p:nvPr/>
        </p:nvCxnSpPr>
        <p:spPr>
          <a:xfrm rot="10800000" flipH="1">
            <a:off x="8338565" y="4505384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kstfelt 30">
            <a:extLst>
              <a:ext uri="{FF2B5EF4-FFF2-40B4-BE49-F238E27FC236}">
                <a16:creationId xmlns:a16="http://schemas.microsoft.com/office/drawing/2014/main" id="{62C197F2-457E-BD27-08A7-3179712E4C72}"/>
              </a:ext>
            </a:extLst>
          </p:cNvPr>
          <p:cNvSpPr txBox="1"/>
          <p:nvPr/>
        </p:nvSpPr>
        <p:spPr>
          <a:xfrm>
            <a:off x="9597539" y="45752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0.20</a:t>
            </a: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F48D1951-02D9-C9A1-27A4-AFB651258117}"/>
              </a:ext>
            </a:extLst>
          </p:cNvPr>
          <p:cNvSpPr txBox="1"/>
          <p:nvPr/>
        </p:nvSpPr>
        <p:spPr>
          <a:xfrm>
            <a:off x="9404484" y="532686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0.10</a:t>
            </a: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92DFFEB3-A0ED-7293-7674-9CC0E3DFD038}"/>
              </a:ext>
            </a:extLst>
          </p:cNvPr>
          <p:cNvSpPr txBox="1"/>
          <p:nvPr/>
        </p:nvSpPr>
        <p:spPr>
          <a:xfrm>
            <a:off x="7626039" y="516546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0.30</a:t>
            </a: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00F755FE-5520-8D41-6BF6-48028A288D98}"/>
              </a:ext>
            </a:extLst>
          </p:cNvPr>
          <p:cNvSpPr txBox="1"/>
          <p:nvPr/>
        </p:nvSpPr>
        <p:spPr>
          <a:xfrm>
            <a:off x="7533538" y="422121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0.50</a:t>
            </a: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088CCA9A-F27C-2D60-F506-399B81337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" y="4944532"/>
            <a:ext cx="6977099" cy="13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8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3BAD0-881C-86F3-50D5-2566356D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Q-matrices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4AB239A8-3028-EA52-B5BA-292CD5D31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022" y="4662109"/>
            <a:ext cx="5283200" cy="134620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4171C3C3-D25D-362A-708D-DBCAC3E5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57" y="2405362"/>
            <a:ext cx="5476875" cy="417195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9E8EC844-807C-97A8-2411-52E95522E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68" y="2874296"/>
            <a:ext cx="5156200" cy="12319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CC10D94D-5A83-6BCE-FA3F-924FD9CFAFA5}"/>
              </a:ext>
            </a:extLst>
          </p:cNvPr>
          <p:cNvSpPr txBox="1"/>
          <p:nvPr/>
        </p:nvSpPr>
        <p:spPr>
          <a:xfrm>
            <a:off x="2013443" y="2576134"/>
            <a:ext cx="209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Uniform transitions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BAB47AC-3D0A-4EF0-D5A6-B6BED488BBE1}"/>
              </a:ext>
            </a:extLst>
          </p:cNvPr>
          <p:cNvSpPr txBox="1"/>
          <p:nvPr/>
        </p:nvSpPr>
        <p:spPr>
          <a:xfrm>
            <a:off x="1720284" y="4292777"/>
            <a:ext cx="294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Absorbing</a:t>
            </a:r>
            <a:r>
              <a:rPr lang="da-DK" dirty="0"/>
              <a:t> </a:t>
            </a:r>
            <a:r>
              <a:rPr lang="da-DK" dirty="0" err="1"/>
              <a:t>state</a:t>
            </a:r>
            <a:r>
              <a:rPr lang="da-DK" dirty="0"/>
              <a:t> </a:t>
            </a:r>
            <a:r>
              <a:rPr lang="da-DK" dirty="0" err="1"/>
              <a:t>formulation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CDE91604-3139-7257-A40B-446D4F014ECC}"/>
                  </a:ext>
                </a:extLst>
              </p:cNvPr>
              <p:cNvSpPr txBox="1"/>
              <p:nvPr/>
            </p:nvSpPr>
            <p:spPr>
              <a:xfrm>
                <a:off x="757022" y="1658778"/>
                <a:ext cx="55650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Many </a:t>
                </a:r>
                <a:r>
                  <a:rPr lang="da-DK" sz="2000" dirty="0" err="1"/>
                  <a:t>different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choices</a:t>
                </a:r>
                <a:r>
                  <a:rPr lang="da-DK" sz="20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a-DK" sz="2000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Just </a:t>
                </a:r>
                <a:r>
                  <a:rPr lang="da-DK" sz="2000" dirty="0" err="1"/>
                  <a:t>need</a:t>
                </a:r>
                <a:r>
                  <a:rPr lang="da-DK" sz="2000" dirty="0"/>
                  <a:t> to </a:t>
                </a:r>
                <a:r>
                  <a:rPr lang="da-DK" sz="2000" dirty="0" err="1"/>
                  <a:t>ensure</a:t>
                </a:r>
                <a:r>
                  <a:rPr lang="da-DK" sz="2000" dirty="0"/>
                  <a:t>: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sepChr m:val="∣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da-DK" sz="2000" b="0" dirty="0"/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CDE91604-3139-7257-A40B-446D4F014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22" y="1658778"/>
                <a:ext cx="5565050" cy="707886"/>
              </a:xfrm>
              <a:prstGeom prst="rect">
                <a:avLst/>
              </a:prstGeom>
              <a:blipFill>
                <a:blip r:embed="rId5"/>
                <a:stretch>
                  <a:fillRect l="-911" t="-1754" b="-157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8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frundet rektangel 41">
            <a:extLst>
              <a:ext uri="{FF2B5EF4-FFF2-40B4-BE49-F238E27FC236}">
                <a16:creationId xmlns:a16="http://schemas.microsoft.com/office/drawing/2014/main" id="{CA56AD73-096D-D156-B831-A587B8AE6977}"/>
              </a:ext>
            </a:extLst>
          </p:cNvPr>
          <p:cNvSpPr/>
          <p:nvPr/>
        </p:nvSpPr>
        <p:spPr>
          <a:xfrm>
            <a:off x="366990" y="4682005"/>
            <a:ext cx="11486200" cy="1906323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sp>
        <p:nvSpPr>
          <p:cNvPr id="46" name="Afrundet rektangel 41">
            <a:extLst>
              <a:ext uri="{FF2B5EF4-FFF2-40B4-BE49-F238E27FC236}">
                <a16:creationId xmlns:a16="http://schemas.microsoft.com/office/drawing/2014/main" id="{DE63CDFB-47BA-7529-86F0-1A665C2D5EB5}"/>
              </a:ext>
            </a:extLst>
          </p:cNvPr>
          <p:cNvSpPr/>
          <p:nvPr/>
        </p:nvSpPr>
        <p:spPr>
          <a:xfrm>
            <a:off x="338810" y="2188838"/>
            <a:ext cx="11514380" cy="1952296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E6C9F2-D531-0A4B-B1A0-8270DF87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20" y="69647"/>
            <a:ext cx="10515600" cy="1325563"/>
          </a:xfrm>
        </p:spPr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implemted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: Diffusion </a:t>
            </a:r>
            <a:r>
              <a:rPr lang="da-DK" dirty="0" err="1"/>
              <a:t>examples</a:t>
            </a:r>
            <a:endParaRPr lang="da-DK" dirty="0"/>
          </a:p>
        </p:txBody>
      </p:sp>
      <p:pic>
        <p:nvPicPr>
          <p:cNvPr id="5" name="Pladsholder til indhold 4" descr="Et billede, der indeholder gul, cirkel&#10;&#10;AI-genereret indhold kan være ukorrekt.">
            <a:extLst>
              <a:ext uri="{FF2B5EF4-FFF2-40B4-BE49-F238E27FC236}">
                <a16:creationId xmlns:a16="http://schemas.microsoft.com/office/drawing/2014/main" id="{558A3B2B-A7AC-DE8C-AE7B-CD8807AF6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1" y="2825368"/>
            <a:ext cx="1743254" cy="1247206"/>
          </a:xfrm>
        </p:spPr>
      </p:pic>
      <p:pic>
        <p:nvPicPr>
          <p:cNvPr id="7" name="Billede 6" descr="Et billede, der indeholder cirkel, Farverigt, gul&#10;&#10;AI-genereret indhold kan være ukorrekt.">
            <a:extLst>
              <a:ext uri="{FF2B5EF4-FFF2-40B4-BE49-F238E27FC236}">
                <a16:creationId xmlns:a16="http://schemas.microsoft.com/office/drawing/2014/main" id="{05D80E5A-52EB-4840-907D-8382D1E70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47" y="2825368"/>
            <a:ext cx="1743254" cy="1247206"/>
          </a:xfrm>
          <a:prstGeom prst="rect">
            <a:avLst/>
          </a:prstGeom>
        </p:spPr>
      </p:pic>
      <p:pic>
        <p:nvPicPr>
          <p:cNvPr id="9" name="Billede 8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18F2FD88-56CB-6E0A-78CA-5B244BA96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15" y="2818917"/>
            <a:ext cx="1721996" cy="1247207"/>
          </a:xfrm>
          <a:prstGeom prst="rect">
            <a:avLst/>
          </a:prstGeom>
        </p:spPr>
      </p:pic>
      <p:pic>
        <p:nvPicPr>
          <p:cNvPr id="11" name="Billede 10" descr="Et billede, der indeholder Farverigt, cirkel, Grafik&#10;&#10;AI-genereret indhold kan være ukorrekt.">
            <a:extLst>
              <a:ext uri="{FF2B5EF4-FFF2-40B4-BE49-F238E27FC236}">
                <a16:creationId xmlns:a16="http://schemas.microsoft.com/office/drawing/2014/main" id="{CD67B4CC-98A6-0EE9-D5F6-0DA98DF14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89" y="2832199"/>
            <a:ext cx="1729082" cy="1218861"/>
          </a:xfrm>
          <a:prstGeom prst="rect">
            <a:avLst/>
          </a:prstGeom>
        </p:spPr>
      </p:pic>
      <p:pic>
        <p:nvPicPr>
          <p:cNvPr id="13" name="Billede 12" descr="Et billede, der indeholder Farverigt, cirkel&#10;&#10;AI-genereret indhold kan være ukorrekt.">
            <a:extLst>
              <a:ext uri="{FF2B5EF4-FFF2-40B4-BE49-F238E27FC236}">
                <a16:creationId xmlns:a16="http://schemas.microsoft.com/office/drawing/2014/main" id="{28861026-A0C3-EEBA-57F9-4551CE084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194" y="2823587"/>
            <a:ext cx="1743255" cy="1218861"/>
          </a:xfrm>
          <a:prstGeom prst="rect">
            <a:avLst/>
          </a:prstGeom>
        </p:spPr>
      </p:pic>
      <p:pic>
        <p:nvPicPr>
          <p:cNvPr id="15" name="Billede 14" descr="Et billede, der indeholder gul, cirkel&#10;&#10;AI-genereret indhold kan være ukorrekt.">
            <a:extLst>
              <a:ext uri="{FF2B5EF4-FFF2-40B4-BE49-F238E27FC236}">
                <a16:creationId xmlns:a16="http://schemas.microsoft.com/office/drawing/2014/main" id="{FE562EA9-F9D3-E769-6F08-44F1D929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1" y="5252627"/>
            <a:ext cx="1828781" cy="1308396"/>
          </a:xfrm>
          <a:prstGeom prst="rect">
            <a:avLst/>
          </a:prstGeom>
        </p:spPr>
      </p:pic>
      <p:pic>
        <p:nvPicPr>
          <p:cNvPr id="17" name="Billede 16" descr="Et billede, der indeholder gul, cirkel&#10;&#10;AI-genereret indhold kan være ukorrekt.">
            <a:extLst>
              <a:ext uri="{FF2B5EF4-FFF2-40B4-BE49-F238E27FC236}">
                <a16:creationId xmlns:a16="http://schemas.microsoft.com/office/drawing/2014/main" id="{5E1F8DBB-4AAC-744E-6A05-1ED9CED50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27" y="5252627"/>
            <a:ext cx="1828781" cy="1308396"/>
          </a:xfrm>
          <a:prstGeom prst="rect">
            <a:avLst/>
          </a:prstGeom>
        </p:spPr>
      </p:pic>
      <p:pic>
        <p:nvPicPr>
          <p:cNvPr id="19" name="Billede 18" descr="Et billede, der indeholder cirkel, Farverigt, gul&#10;&#10;AI-genereret indhold kan være ukorrekt.">
            <a:extLst>
              <a:ext uri="{FF2B5EF4-FFF2-40B4-BE49-F238E27FC236}">
                <a16:creationId xmlns:a16="http://schemas.microsoft.com/office/drawing/2014/main" id="{AFBF53D2-1B87-E02D-8E09-ADF37CC43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369" y="5252627"/>
            <a:ext cx="1754440" cy="1308396"/>
          </a:xfrm>
          <a:prstGeom prst="rect">
            <a:avLst/>
          </a:prstGeom>
        </p:spPr>
      </p:pic>
      <p:pic>
        <p:nvPicPr>
          <p:cNvPr id="21" name="Billede 20" descr="Et billede, der indeholder Farverigt, cirkel, rød, Rav&#10;&#10;AI-genereret indhold kan være ukorrekt.">
            <a:extLst>
              <a:ext uri="{FF2B5EF4-FFF2-40B4-BE49-F238E27FC236}">
                <a16:creationId xmlns:a16="http://schemas.microsoft.com/office/drawing/2014/main" id="{DC015D71-6A3A-358A-BD98-771214A10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87" y="5354246"/>
            <a:ext cx="1642930" cy="1092809"/>
          </a:xfrm>
          <a:prstGeom prst="rect">
            <a:avLst/>
          </a:prstGeom>
        </p:spPr>
      </p:pic>
      <p:pic>
        <p:nvPicPr>
          <p:cNvPr id="23" name="Billede 22" descr="Et billede, der indeholder rød, Farverigt, cirkel, Rav&#10;&#10;AI-genereret indhold kan være ukorrekt.">
            <a:extLst>
              <a:ext uri="{FF2B5EF4-FFF2-40B4-BE49-F238E27FC236}">
                <a16:creationId xmlns:a16="http://schemas.microsoft.com/office/drawing/2014/main" id="{71334578-AB09-7B57-E9A0-BD213F4EBD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600" y="5354246"/>
            <a:ext cx="1613194" cy="1092809"/>
          </a:xfrm>
          <a:prstGeom prst="rect">
            <a:avLst/>
          </a:prstGeom>
        </p:spPr>
      </p:pic>
      <p:cxnSp>
        <p:nvCxnSpPr>
          <p:cNvPr id="25" name="Lige pilforbindelse 24">
            <a:extLst>
              <a:ext uri="{FF2B5EF4-FFF2-40B4-BE49-F238E27FC236}">
                <a16:creationId xmlns:a16="http://schemas.microsoft.com/office/drawing/2014/main" id="{6B4DB119-72AB-1B9B-2E6C-0E5B07A1A89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138425" y="3448971"/>
            <a:ext cx="69962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Lige pilforbindelse 29">
            <a:extLst>
              <a:ext uri="{FF2B5EF4-FFF2-40B4-BE49-F238E27FC236}">
                <a16:creationId xmlns:a16="http://schemas.microsoft.com/office/drawing/2014/main" id="{1630FF1F-ACEB-F7AE-13B7-9877E829D97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581301" y="3442521"/>
            <a:ext cx="657014" cy="64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Lige pilforbindelse 32">
            <a:extLst>
              <a:ext uri="{FF2B5EF4-FFF2-40B4-BE49-F238E27FC236}">
                <a16:creationId xmlns:a16="http://schemas.microsoft.com/office/drawing/2014/main" id="{D5007D05-7B9B-F96E-5F9B-E3BB64E57D9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960311" y="3441630"/>
            <a:ext cx="655678" cy="89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Lige pilforbindelse 37">
            <a:extLst>
              <a:ext uri="{FF2B5EF4-FFF2-40B4-BE49-F238E27FC236}">
                <a16:creationId xmlns:a16="http://schemas.microsoft.com/office/drawing/2014/main" id="{BCE729E1-20E1-2644-A41C-C1AFB04BFAB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9345071" y="3433018"/>
            <a:ext cx="656123" cy="861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Lige pilforbindelse 41">
            <a:extLst>
              <a:ext uri="{FF2B5EF4-FFF2-40B4-BE49-F238E27FC236}">
                <a16:creationId xmlns:a16="http://schemas.microsoft.com/office/drawing/2014/main" id="{A763A5A6-E4BC-95CE-94AB-84F9A43E6AE1}"/>
              </a:ext>
            </a:extLst>
          </p:cNvPr>
          <p:cNvCxnSpPr>
            <a:cxnSpLocks/>
          </p:cNvCxnSpPr>
          <p:nvPr/>
        </p:nvCxnSpPr>
        <p:spPr>
          <a:xfrm>
            <a:off x="2339071" y="5935600"/>
            <a:ext cx="558134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Lige pilforbindelse 42">
            <a:extLst>
              <a:ext uri="{FF2B5EF4-FFF2-40B4-BE49-F238E27FC236}">
                <a16:creationId xmlns:a16="http://schemas.microsoft.com/office/drawing/2014/main" id="{993E43D3-7A07-031D-2C8C-E8F5699AF628}"/>
              </a:ext>
            </a:extLst>
          </p:cNvPr>
          <p:cNvCxnSpPr>
            <a:cxnSpLocks/>
          </p:cNvCxnSpPr>
          <p:nvPr/>
        </p:nvCxnSpPr>
        <p:spPr>
          <a:xfrm flipV="1">
            <a:off x="4781947" y="5929499"/>
            <a:ext cx="517834" cy="6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Lige pilforbindelse 43">
            <a:extLst>
              <a:ext uri="{FF2B5EF4-FFF2-40B4-BE49-F238E27FC236}">
                <a16:creationId xmlns:a16="http://schemas.microsoft.com/office/drawing/2014/main" id="{2D7AAB83-8F29-1797-2C45-287DC1FC4104}"/>
              </a:ext>
            </a:extLst>
          </p:cNvPr>
          <p:cNvCxnSpPr>
            <a:cxnSpLocks/>
          </p:cNvCxnSpPr>
          <p:nvPr/>
        </p:nvCxnSpPr>
        <p:spPr>
          <a:xfrm flipV="1">
            <a:off x="7159621" y="5929149"/>
            <a:ext cx="517834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Lige pilforbindelse 44">
            <a:extLst>
              <a:ext uri="{FF2B5EF4-FFF2-40B4-BE49-F238E27FC236}">
                <a16:creationId xmlns:a16="http://schemas.microsoft.com/office/drawing/2014/main" id="{EA00A071-3106-8B31-89EE-080DB242F35C}"/>
              </a:ext>
            </a:extLst>
          </p:cNvPr>
          <p:cNvCxnSpPr>
            <a:cxnSpLocks/>
          </p:cNvCxnSpPr>
          <p:nvPr/>
        </p:nvCxnSpPr>
        <p:spPr>
          <a:xfrm flipV="1">
            <a:off x="9544827" y="5921004"/>
            <a:ext cx="517834" cy="81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felt 47">
                <a:extLst>
                  <a:ext uri="{FF2B5EF4-FFF2-40B4-BE49-F238E27FC236}">
                    <a16:creationId xmlns:a16="http://schemas.microsoft.com/office/drawing/2014/main" id="{5F413FCC-7459-B072-D597-A4471C890DD7}"/>
                  </a:ext>
                </a:extLst>
              </p:cNvPr>
              <p:cNvSpPr txBox="1"/>
              <p:nvPr/>
            </p:nvSpPr>
            <p:spPr>
              <a:xfrm>
                <a:off x="974261" y="2395100"/>
                <a:ext cx="5392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8" name="Tekstfelt 47">
                <a:extLst>
                  <a:ext uri="{FF2B5EF4-FFF2-40B4-BE49-F238E27FC236}">
                    <a16:creationId xmlns:a16="http://schemas.microsoft.com/office/drawing/2014/main" id="{5F413FCC-7459-B072-D597-A4471C890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61" y="2395100"/>
                <a:ext cx="539229" cy="276999"/>
              </a:xfrm>
              <a:prstGeom prst="rect">
                <a:avLst/>
              </a:prstGeom>
              <a:blipFill>
                <a:blip r:embed="rId11"/>
                <a:stretch>
                  <a:fillRect l="-13636" r="-13636" b="-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felt 48">
                <a:extLst>
                  <a:ext uri="{FF2B5EF4-FFF2-40B4-BE49-F238E27FC236}">
                    <a16:creationId xmlns:a16="http://schemas.microsoft.com/office/drawing/2014/main" id="{EDF74521-D05B-4190-AD7C-4BCE3564E963}"/>
                  </a:ext>
                </a:extLst>
              </p:cNvPr>
              <p:cNvSpPr txBox="1"/>
              <p:nvPr/>
            </p:nvSpPr>
            <p:spPr>
              <a:xfrm>
                <a:off x="3470539" y="2207572"/>
                <a:ext cx="553044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9" name="Tekstfelt 48">
                <a:extLst>
                  <a:ext uri="{FF2B5EF4-FFF2-40B4-BE49-F238E27FC236}">
                    <a16:creationId xmlns:a16="http://schemas.microsoft.com/office/drawing/2014/main" id="{EDF74521-D05B-4190-AD7C-4BCE3564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39" y="2207572"/>
                <a:ext cx="553044" cy="5167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felt 49">
                <a:extLst>
                  <a:ext uri="{FF2B5EF4-FFF2-40B4-BE49-F238E27FC236}">
                    <a16:creationId xmlns:a16="http://schemas.microsoft.com/office/drawing/2014/main" id="{CCDFFC40-B94E-AF86-1E13-990FCEF641EE}"/>
                  </a:ext>
                </a:extLst>
              </p:cNvPr>
              <p:cNvSpPr txBox="1"/>
              <p:nvPr/>
            </p:nvSpPr>
            <p:spPr>
              <a:xfrm>
                <a:off x="5859510" y="2188837"/>
                <a:ext cx="553044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0" name="Tekstfelt 49">
                <a:extLst>
                  <a:ext uri="{FF2B5EF4-FFF2-40B4-BE49-F238E27FC236}">
                    <a16:creationId xmlns:a16="http://schemas.microsoft.com/office/drawing/2014/main" id="{CCDFFC40-B94E-AF86-1E13-990FCEF6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510" y="2188837"/>
                <a:ext cx="553044" cy="5167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E127FA11-80CB-AD28-FC33-F679C14EA2AE}"/>
                  </a:ext>
                </a:extLst>
              </p:cNvPr>
              <p:cNvSpPr txBox="1"/>
              <p:nvPr/>
            </p:nvSpPr>
            <p:spPr>
              <a:xfrm>
                <a:off x="8240949" y="2207682"/>
                <a:ext cx="673704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E127FA11-80CB-AD28-FC33-F679C14E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949" y="2207682"/>
                <a:ext cx="673704" cy="5186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2538007D-275F-2F30-6F0F-3273A91565EC}"/>
                  </a:ext>
                </a:extLst>
              </p:cNvPr>
              <p:cNvSpPr txBox="1"/>
              <p:nvPr/>
            </p:nvSpPr>
            <p:spPr>
              <a:xfrm>
                <a:off x="10629920" y="2313274"/>
                <a:ext cx="5530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2538007D-275F-2F30-6F0F-3273A9156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920" y="2313274"/>
                <a:ext cx="553045" cy="276999"/>
              </a:xfrm>
              <a:prstGeom prst="rect">
                <a:avLst/>
              </a:prstGeom>
              <a:blipFill>
                <a:blip r:embed="rId15"/>
                <a:stretch>
                  <a:fillRect l="-13333" r="-13333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kstfelt 53">
                <a:extLst>
                  <a:ext uri="{FF2B5EF4-FFF2-40B4-BE49-F238E27FC236}">
                    <a16:creationId xmlns:a16="http://schemas.microsoft.com/office/drawing/2014/main" id="{A55E791C-FD3A-9086-9A6B-047EDD05B090}"/>
                  </a:ext>
                </a:extLst>
              </p:cNvPr>
              <p:cNvSpPr txBox="1"/>
              <p:nvPr/>
            </p:nvSpPr>
            <p:spPr>
              <a:xfrm>
                <a:off x="974261" y="4886749"/>
                <a:ext cx="5420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4" name="Tekstfelt 53">
                <a:extLst>
                  <a:ext uri="{FF2B5EF4-FFF2-40B4-BE49-F238E27FC236}">
                    <a16:creationId xmlns:a16="http://schemas.microsoft.com/office/drawing/2014/main" id="{A55E791C-FD3A-9086-9A6B-047EDD05B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61" y="4886749"/>
                <a:ext cx="542059" cy="276999"/>
              </a:xfrm>
              <a:prstGeom prst="rect">
                <a:avLst/>
              </a:prstGeom>
              <a:blipFill>
                <a:blip r:embed="rId16"/>
                <a:stretch>
                  <a:fillRect l="-12360" r="-12360" b="-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kstfelt 54">
                <a:extLst>
                  <a:ext uri="{FF2B5EF4-FFF2-40B4-BE49-F238E27FC236}">
                    <a16:creationId xmlns:a16="http://schemas.microsoft.com/office/drawing/2014/main" id="{C4D9EE07-7A53-6168-1790-A46A9328B3AD}"/>
                  </a:ext>
                </a:extLst>
              </p:cNvPr>
              <p:cNvSpPr txBox="1"/>
              <p:nvPr/>
            </p:nvSpPr>
            <p:spPr>
              <a:xfrm>
                <a:off x="3470538" y="4698037"/>
                <a:ext cx="555947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5" name="Tekstfelt 54">
                <a:extLst>
                  <a:ext uri="{FF2B5EF4-FFF2-40B4-BE49-F238E27FC236}">
                    <a16:creationId xmlns:a16="http://schemas.microsoft.com/office/drawing/2014/main" id="{C4D9EE07-7A53-6168-1790-A46A9328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38" y="4698037"/>
                <a:ext cx="555947" cy="51674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433FEC3F-46F1-CD49-B13D-C445FC08CC7A}"/>
                  </a:ext>
                </a:extLst>
              </p:cNvPr>
              <p:cNvSpPr txBox="1"/>
              <p:nvPr/>
            </p:nvSpPr>
            <p:spPr>
              <a:xfrm>
                <a:off x="5859509" y="4679302"/>
                <a:ext cx="555947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433FEC3F-46F1-CD49-B13D-C445FC08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509" y="4679302"/>
                <a:ext cx="555947" cy="5167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kstfelt 56">
                <a:extLst>
                  <a:ext uri="{FF2B5EF4-FFF2-40B4-BE49-F238E27FC236}">
                    <a16:creationId xmlns:a16="http://schemas.microsoft.com/office/drawing/2014/main" id="{F21D7847-FBBD-578F-FABD-1F1C88828F2C}"/>
                  </a:ext>
                </a:extLst>
              </p:cNvPr>
              <p:cNvSpPr txBox="1"/>
              <p:nvPr/>
            </p:nvSpPr>
            <p:spPr>
              <a:xfrm>
                <a:off x="8240949" y="4698137"/>
                <a:ext cx="677241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7" name="Tekstfelt 56">
                <a:extLst>
                  <a:ext uri="{FF2B5EF4-FFF2-40B4-BE49-F238E27FC236}">
                    <a16:creationId xmlns:a16="http://schemas.microsoft.com/office/drawing/2014/main" id="{F21D7847-FBBD-578F-FABD-1F1C8882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949" y="4698137"/>
                <a:ext cx="677241" cy="5186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felt 57">
                <a:extLst>
                  <a:ext uri="{FF2B5EF4-FFF2-40B4-BE49-F238E27FC236}">
                    <a16:creationId xmlns:a16="http://schemas.microsoft.com/office/drawing/2014/main" id="{9595AA4E-655A-5DDA-247C-B5D7ABCB36B3}"/>
                  </a:ext>
                </a:extLst>
              </p:cNvPr>
              <p:cNvSpPr txBox="1"/>
              <p:nvPr/>
            </p:nvSpPr>
            <p:spPr>
              <a:xfrm>
                <a:off x="10629920" y="4804923"/>
                <a:ext cx="5559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8" name="Tekstfelt 57">
                <a:extLst>
                  <a:ext uri="{FF2B5EF4-FFF2-40B4-BE49-F238E27FC236}">
                    <a16:creationId xmlns:a16="http://schemas.microsoft.com/office/drawing/2014/main" id="{9595AA4E-655A-5DDA-247C-B5D7ABCB3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920" y="4804923"/>
                <a:ext cx="555948" cy="276999"/>
              </a:xfrm>
              <a:prstGeom prst="rect">
                <a:avLst/>
              </a:prstGeom>
              <a:blipFill>
                <a:blip r:embed="rId20"/>
                <a:stretch>
                  <a:fillRect l="-12088" r="-12088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58">
                <a:extLst>
                  <a:ext uri="{FF2B5EF4-FFF2-40B4-BE49-F238E27FC236}">
                    <a16:creationId xmlns:a16="http://schemas.microsoft.com/office/drawing/2014/main" id="{DF9085CE-E868-5463-3EE3-8017049C9C98}"/>
                  </a:ext>
                </a:extLst>
              </p:cNvPr>
              <p:cNvSpPr txBox="1"/>
              <p:nvPr/>
            </p:nvSpPr>
            <p:spPr>
              <a:xfrm>
                <a:off x="3560560" y="1818154"/>
                <a:ext cx="5354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dirty="0"/>
                  <a:t>Uniform diffusion;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59" name="Tekstfelt 58">
                <a:extLst>
                  <a:ext uri="{FF2B5EF4-FFF2-40B4-BE49-F238E27FC236}">
                    <a16:creationId xmlns:a16="http://schemas.microsoft.com/office/drawing/2014/main" id="{DF9085CE-E868-5463-3EE3-8017049C9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60" y="1818154"/>
                <a:ext cx="5354093" cy="369332"/>
              </a:xfrm>
              <a:prstGeom prst="rect">
                <a:avLst/>
              </a:prstGeom>
              <a:blipFill>
                <a:blip r:embed="rId21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kstfelt 59">
                <a:extLst>
                  <a:ext uri="{FF2B5EF4-FFF2-40B4-BE49-F238E27FC236}">
                    <a16:creationId xmlns:a16="http://schemas.microsoft.com/office/drawing/2014/main" id="{6126F798-F216-B334-5BDD-3D62EF92C2BD}"/>
                  </a:ext>
                </a:extLst>
              </p:cNvPr>
              <p:cNvSpPr txBox="1"/>
              <p:nvPr/>
            </p:nvSpPr>
            <p:spPr>
              <a:xfrm>
                <a:off x="3343369" y="4312673"/>
                <a:ext cx="5505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dirty="0"/>
                  <a:t>Absorbing diffusion;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60" name="Tekstfelt 59">
                <a:extLst>
                  <a:ext uri="{FF2B5EF4-FFF2-40B4-BE49-F238E27FC236}">
                    <a16:creationId xmlns:a16="http://schemas.microsoft.com/office/drawing/2014/main" id="{6126F798-F216-B334-5BDD-3D62EF92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369" y="4312673"/>
                <a:ext cx="5505261" cy="369332"/>
              </a:xfrm>
              <a:prstGeom prst="rect">
                <a:avLst/>
              </a:prstGeom>
              <a:blipFill>
                <a:blip r:embed="rId2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A02B88E3-0307-6BBA-547B-D21444663802}"/>
                  </a:ext>
                </a:extLst>
              </p:cNvPr>
              <p:cNvSpPr txBox="1"/>
              <p:nvPr/>
            </p:nvSpPr>
            <p:spPr>
              <a:xfrm>
                <a:off x="433451" y="1293354"/>
                <a:ext cx="5997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Used </a:t>
                </a:r>
                <a:r>
                  <a:rPr lang="da-DK" dirty="0" err="1"/>
                  <a:t>Exponential</a:t>
                </a:r>
                <a:r>
                  <a:rPr lang="da-DK" dirty="0"/>
                  <a:t> </a:t>
                </a:r>
                <a:r>
                  <a:rPr lang="da-DK" dirty="0" err="1"/>
                  <a:t>schedule</a:t>
                </a:r>
                <a:r>
                  <a:rPr lang="da-DK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A02B88E3-0307-6BBA-547B-D21444663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51" y="1293354"/>
                <a:ext cx="5997411" cy="369332"/>
              </a:xfrm>
              <a:prstGeom prst="rect">
                <a:avLst/>
              </a:prstGeom>
              <a:blipFill>
                <a:blip r:embed="rId23"/>
                <a:stretch>
                  <a:fillRect l="-634" t="-6452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018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0228F-49B2-1392-D862-78B31EB5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95" y="32884"/>
            <a:ext cx="10515600" cy="1325563"/>
          </a:xfrm>
        </p:spPr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implemented</a:t>
            </a:r>
            <a:r>
              <a:rPr lang="da-DK" dirty="0"/>
              <a:t> </a:t>
            </a:r>
            <a:r>
              <a:rPr lang="da-DK" dirty="0" err="1"/>
              <a:t>this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522587D-379D-1D68-6642-B5F0807D3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61822"/>
                <a:ext cx="10515600" cy="4351338"/>
              </a:xfrm>
            </p:spPr>
            <p:txBody>
              <a:bodyPr/>
              <a:lstStyle/>
              <a:p>
                <a:r>
                  <a:rPr lang="da-DK" dirty="0"/>
                  <a:t>Scheduling &amp; forward diffusion </a:t>
                </a:r>
                <a:r>
                  <a:rPr lang="da-DK" dirty="0" err="1"/>
                  <a:t>already</a:t>
                </a:r>
                <a:r>
                  <a:rPr lang="da-DK" dirty="0"/>
                  <a:t> </a:t>
                </a:r>
                <a:r>
                  <a:rPr lang="da-DK" dirty="0" err="1"/>
                  <a:t>talked</a:t>
                </a:r>
                <a:r>
                  <a:rPr lang="da-DK" dirty="0"/>
                  <a:t> </a:t>
                </a:r>
                <a:r>
                  <a:rPr lang="da-DK" dirty="0" err="1"/>
                  <a:t>about</a:t>
                </a:r>
                <a:endParaRPr lang="da-DK" dirty="0"/>
              </a:p>
              <a:p>
                <a:r>
                  <a:rPr lang="da-DK" dirty="0"/>
                  <a:t>The </a:t>
                </a:r>
                <a:r>
                  <a:rPr lang="da-DK" dirty="0" err="1"/>
                  <a:t>denoising</a:t>
                </a:r>
                <a:r>
                  <a:rPr lang="da-DK" dirty="0"/>
                  <a:t> part: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da-DK" b="0" dirty="0"/>
              </a:p>
              <a:p>
                <a:pPr lvl="1"/>
                <a:r>
                  <a:rPr lang="da-DK" dirty="0"/>
                  <a:t>A GNN </a:t>
                </a:r>
                <a:r>
                  <a:rPr lang="da-DK" dirty="0" err="1"/>
                  <a:t>using</a:t>
                </a:r>
                <a:r>
                  <a:rPr lang="da-DK" dirty="0"/>
                  <a:t> a </a:t>
                </a:r>
                <a:r>
                  <a:rPr lang="da-DK" dirty="0" err="1"/>
                  <a:t>fully</a:t>
                </a:r>
                <a:r>
                  <a:rPr lang="da-DK" dirty="0"/>
                  <a:t> </a:t>
                </a:r>
                <a:r>
                  <a:rPr lang="da-DK" dirty="0" err="1"/>
                  <a:t>learnable</a:t>
                </a:r>
                <a:r>
                  <a:rPr lang="da-DK" dirty="0"/>
                  <a:t> message-</a:t>
                </a:r>
                <a:r>
                  <a:rPr lang="da-DK" dirty="0" err="1"/>
                  <a:t>passing</a:t>
                </a:r>
                <a:r>
                  <a:rPr lang="da-DK" dirty="0"/>
                  <a:t> </a:t>
                </a:r>
                <a:r>
                  <a:rPr lang="da-DK" dirty="0" err="1"/>
                  <a:t>scheme</a:t>
                </a:r>
                <a:r>
                  <a:rPr lang="da-DK" dirty="0"/>
                  <a:t>.</a:t>
                </a:r>
              </a:p>
              <a:p>
                <a:pPr lvl="2"/>
                <a:r>
                  <a:rPr lang="da-DK" dirty="0"/>
                  <a:t>Edges </a:t>
                </a:r>
                <a:r>
                  <a:rPr lang="da-DK" dirty="0">
                    <a:sym typeface="Wingdings" pitchFamily="2" charset="2"/>
                  </a:rPr>
                  <a:t> Bonds</a:t>
                </a:r>
                <a:endParaRPr lang="da-DK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522587D-379D-1D68-6642-B5F0807D3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1822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lede 3">
            <a:extLst>
              <a:ext uri="{FF2B5EF4-FFF2-40B4-BE49-F238E27FC236}">
                <a16:creationId xmlns:a16="http://schemas.microsoft.com/office/drawing/2014/main" id="{B8803799-6E8A-4A02-11C4-9685CA878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120" y="2377803"/>
            <a:ext cx="4303284" cy="91776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3656356-298F-5B21-AF38-742DBA064083}"/>
              </a:ext>
            </a:extLst>
          </p:cNvPr>
          <p:cNvSpPr/>
          <p:nvPr/>
        </p:nvSpPr>
        <p:spPr>
          <a:xfrm>
            <a:off x="314090" y="5144582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AB99921-3552-D95E-CD8B-BC79F5E5BA44}"/>
              </a:ext>
            </a:extLst>
          </p:cNvPr>
          <p:cNvSpPr/>
          <p:nvPr/>
        </p:nvSpPr>
        <p:spPr>
          <a:xfrm rot="18910962">
            <a:off x="1475616" y="4515353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45165CF-C018-C399-4DD6-99162F1ABD94}"/>
              </a:ext>
            </a:extLst>
          </p:cNvPr>
          <p:cNvSpPr/>
          <p:nvPr/>
        </p:nvSpPr>
        <p:spPr>
          <a:xfrm rot="915767">
            <a:off x="1448125" y="5367251"/>
            <a:ext cx="474531" cy="47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E3A983D-DDBE-E070-0D76-CDEF3FE65195}"/>
              </a:ext>
            </a:extLst>
          </p:cNvPr>
          <p:cNvSpPr/>
          <p:nvPr/>
        </p:nvSpPr>
        <p:spPr>
          <a:xfrm rot="20911658">
            <a:off x="2362525" y="5849740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74284F2-0069-1669-1A17-F10184C32B58}"/>
              </a:ext>
            </a:extLst>
          </p:cNvPr>
          <p:cNvSpPr/>
          <p:nvPr/>
        </p:nvSpPr>
        <p:spPr>
          <a:xfrm rot="20573567">
            <a:off x="2722460" y="4391443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F407B4B7-D2B5-598B-242A-38122CEDEDCE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719128" y="4919855"/>
            <a:ext cx="825448" cy="294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CF06D988-214C-48B2-91E2-02F64DE942F0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788621" y="5381848"/>
            <a:ext cx="667873" cy="160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F46A1ABB-B36C-7926-A36D-FFD3448091E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1712125" y="4989883"/>
            <a:ext cx="35725" cy="385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5A9596D5-BF89-DD04-9B97-04AEDFC558EE}"/>
              </a:ext>
            </a:extLst>
          </p:cNvPr>
          <p:cNvCxnSpPr>
            <a:cxnSpLocks/>
            <a:stCxn id="9" idx="2"/>
            <a:endCxn id="6" idx="5"/>
          </p:cNvCxnSpPr>
          <p:nvPr/>
        </p:nvCxnSpPr>
        <p:spPr>
          <a:xfrm flipH="1">
            <a:off x="1950146" y="4698503"/>
            <a:ext cx="782812" cy="54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Lige forbindelse 23">
            <a:extLst>
              <a:ext uri="{FF2B5EF4-FFF2-40B4-BE49-F238E27FC236}">
                <a16:creationId xmlns:a16="http://schemas.microsoft.com/office/drawing/2014/main" id="{31AA8EAC-8A07-EE3B-EEDB-96397C1D9FF4}"/>
              </a:ext>
            </a:extLst>
          </p:cNvPr>
          <p:cNvCxnSpPr>
            <a:cxnSpLocks/>
            <a:stCxn id="8" idx="1"/>
            <a:endCxn id="7" idx="6"/>
          </p:cNvCxnSpPr>
          <p:nvPr/>
        </p:nvCxnSpPr>
        <p:spPr>
          <a:xfrm flipH="1" flipV="1">
            <a:off x="1914287" y="5666976"/>
            <a:ext cx="487714" cy="288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5D7BB4B7-FBA5-892B-C0DD-CE3EB7EF4CA5}"/>
              </a:ext>
            </a:extLst>
          </p:cNvPr>
          <p:cNvSpPr/>
          <p:nvPr/>
        </p:nvSpPr>
        <p:spPr>
          <a:xfrm>
            <a:off x="4894708" y="4969583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FB76BF4-C852-985D-E081-FE86CB63CFE9}"/>
              </a:ext>
            </a:extLst>
          </p:cNvPr>
          <p:cNvSpPr/>
          <p:nvPr/>
        </p:nvSpPr>
        <p:spPr>
          <a:xfrm rot="18910962">
            <a:off x="6056234" y="4340354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539008C-F488-884B-2968-481DD28E7C79}"/>
              </a:ext>
            </a:extLst>
          </p:cNvPr>
          <p:cNvSpPr/>
          <p:nvPr/>
        </p:nvSpPr>
        <p:spPr>
          <a:xfrm rot="915767">
            <a:off x="6028743" y="5192252"/>
            <a:ext cx="474531" cy="47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B6CF28EF-B970-F133-1170-36850338517C}"/>
              </a:ext>
            </a:extLst>
          </p:cNvPr>
          <p:cNvSpPr/>
          <p:nvPr/>
        </p:nvSpPr>
        <p:spPr>
          <a:xfrm rot="20911658">
            <a:off x="6943143" y="5674741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825B005-304C-0309-01DA-3860AAA3A792}"/>
              </a:ext>
            </a:extLst>
          </p:cNvPr>
          <p:cNvSpPr/>
          <p:nvPr/>
        </p:nvSpPr>
        <p:spPr>
          <a:xfrm rot="20573567">
            <a:off x="7303078" y="4216444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cxnSp>
        <p:nvCxnSpPr>
          <p:cNvPr id="47" name="Lige forbindelse 46">
            <a:extLst>
              <a:ext uri="{FF2B5EF4-FFF2-40B4-BE49-F238E27FC236}">
                <a16:creationId xmlns:a16="http://schemas.microsoft.com/office/drawing/2014/main" id="{161EDFE9-13BD-C811-DCF1-0104A5AC9CDA}"/>
              </a:ext>
            </a:extLst>
          </p:cNvPr>
          <p:cNvCxnSpPr>
            <a:stCxn id="42" idx="7"/>
            <a:endCxn id="43" idx="2"/>
          </p:cNvCxnSpPr>
          <p:nvPr/>
        </p:nvCxnSpPr>
        <p:spPr>
          <a:xfrm flipV="1">
            <a:off x="5299746" y="4744856"/>
            <a:ext cx="825448" cy="294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Lige forbindelse 47">
            <a:extLst>
              <a:ext uri="{FF2B5EF4-FFF2-40B4-BE49-F238E27FC236}">
                <a16:creationId xmlns:a16="http://schemas.microsoft.com/office/drawing/2014/main" id="{616D4F80-6076-A5C8-C5F5-B77B44DBF739}"/>
              </a:ext>
            </a:extLst>
          </p:cNvPr>
          <p:cNvCxnSpPr>
            <a:cxnSpLocks/>
            <a:stCxn id="42" idx="6"/>
            <a:endCxn id="44" idx="2"/>
          </p:cNvCxnSpPr>
          <p:nvPr/>
        </p:nvCxnSpPr>
        <p:spPr>
          <a:xfrm>
            <a:off x="5369239" y="5206849"/>
            <a:ext cx="667873" cy="160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Lige forbindelse 48">
            <a:extLst>
              <a:ext uri="{FF2B5EF4-FFF2-40B4-BE49-F238E27FC236}">
                <a16:creationId xmlns:a16="http://schemas.microsoft.com/office/drawing/2014/main" id="{2737267C-2688-7E7B-E8A8-737B67F0576F}"/>
              </a:ext>
            </a:extLst>
          </p:cNvPr>
          <p:cNvCxnSpPr>
            <a:cxnSpLocks/>
            <a:stCxn id="43" idx="3"/>
            <a:endCxn id="44" idx="0"/>
          </p:cNvCxnSpPr>
          <p:nvPr/>
        </p:nvCxnSpPr>
        <p:spPr>
          <a:xfrm>
            <a:off x="6292743" y="4814884"/>
            <a:ext cx="35725" cy="385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Lige forbindelse 49">
            <a:extLst>
              <a:ext uri="{FF2B5EF4-FFF2-40B4-BE49-F238E27FC236}">
                <a16:creationId xmlns:a16="http://schemas.microsoft.com/office/drawing/2014/main" id="{DBDC7CEA-B4CF-EE3D-D71A-7916097A4FD9}"/>
              </a:ext>
            </a:extLst>
          </p:cNvPr>
          <p:cNvCxnSpPr>
            <a:cxnSpLocks/>
            <a:stCxn id="46" idx="2"/>
            <a:endCxn id="43" idx="5"/>
          </p:cNvCxnSpPr>
          <p:nvPr/>
        </p:nvCxnSpPr>
        <p:spPr>
          <a:xfrm flipH="1">
            <a:off x="6530764" y="4523504"/>
            <a:ext cx="782812" cy="54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Lige forbindelse 50">
            <a:extLst>
              <a:ext uri="{FF2B5EF4-FFF2-40B4-BE49-F238E27FC236}">
                <a16:creationId xmlns:a16="http://schemas.microsoft.com/office/drawing/2014/main" id="{CE0A2F3A-4037-64F8-FAAF-828CEBE597C2}"/>
              </a:ext>
            </a:extLst>
          </p:cNvPr>
          <p:cNvCxnSpPr>
            <a:cxnSpLocks/>
            <a:stCxn id="45" idx="1"/>
            <a:endCxn id="44" idx="6"/>
          </p:cNvCxnSpPr>
          <p:nvPr/>
        </p:nvCxnSpPr>
        <p:spPr>
          <a:xfrm flipH="1" flipV="1">
            <a:off x="6494905" y="5491977"/>
            <a:ext cx="487714" cy="288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6AD612CA-51DC-2E9D-2730-2A4569238354}"/>
                  </a:ext>
                </a:extLst>
              </p:cNvPr>
              <p:cNvSpPr txBox="1"/>
              <p:nvPr/>
            </p:nvSpPr>
            <p:spPr>
              <a:xfrm>
                <a:off x="149075" y="4299088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6AD612CA-51DC-2E9D-2730-2A4569238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75" y="4299088"/>
                <a:ext cx="358880" cy="732573"/>
              </a:xfrm>
              <a:prstGeom prst="rect">
                <a:avLst/>
              </a:prstGeom>
              <a:blipFill>
                <a:blip r:embed="rId4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ABF940CD-19F6-E557-8566-F6677DE4020C}"/>
                  </a:ext>
                </a:extLst>
              </p:cNvPr>
              <p:cNvSpPr txBox="1"/>
              <p:nvPr/>
            </p:nvSpPr>
            <p:spPr>
              <a:xfrm>
                <a:off x="1185696" y="3785036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ABF940CD-19F6-E557-8566-F6677DE40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696" y="3785036"/>
                <a:ext cx="358880" cy="732573"/>
              </a:xfrm>
              <a:prstGeom prst="rect">
                <a:avLst/>
              </a:prstGeom>
              <a:blipFill>
                <a:blip r:embed="rId5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kstfelt 53">
                <a:extLst>
                  <a:ext uri="{FF2B5EF4-FFF2-40B4-BE49-F238E27FC236}">
                    <a16:creationId xmlns:a16="http://schemas.microsoft.com/office/drawing/2014/main" id="{B0B1DEFE-361E-4F91-A75F-465B26E7912E}"/>
                  </a:ext>
                </a:extLst>
              </p:cNvPr>
              <p:cNvSpPr txBox="1"/>
              <p:nvPr/>
            </p:nvSpPr>
            <p:spPr>
              <a:xfrm>
                <a:off x="2871731" y="5385176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4" name="Tekstfelt 53">
                <a:extLst>
                  <a:ext uri="{FF2B5EF4-FFF2-40B4-BE49-F238E27FC236}">
                    <a16:creationId xmlns:a16="http://schemas.microsoft.com/office/drawing/2014/main" id="{B0B1DEFE-361E-4F91-A75F-465B26E7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731" y="5385176"/>
                <a:ext cx="358880" cy="732573"/>
              </a:xfrm>
              <a:prstGeom prst="rect">
                <a:avLst/>
              </a:prstGeom>
              <a:blipFill>
                <a:blip r:embed="rId6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kstfelt 54">
                <a:extLst>
                  <a:ext uri="{FF2B5EF4-FFF2-40B4-BE49-F238E27FC236}">
                    <a16:creationId xmlns:a16="http://schemas.microsoft.com/office/drawing/2014/main" id="{B724C020-CBE8-8BEA-90F6-BAE2E92ED783}"/>
                  </a:ext>
                </a:extLst>
              </p:cNvPr>
              <p:cNvSpPr txBox="1"/>
              <p:nvPr/>
            </p:nvSpPr>
            <p:spPr>
              <a:xfrm>
                <a:off x="938766" y="5589667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5" name="Tekstfelt 54">
                <a:extLst>
                  <a:ext uri="{FF2B5EF4-FFF2-40B4-BE49-F238E27FC236}">
                    <a16:creationId xmlns:a16="http://schemas.microsoft.com/office/drawing/2014/main" id="{B724C020-CBE8-8BEA-90F6-BAE2E92E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66" y="5589667"/>
                <a:ext cx="358880" cy="732573"/>
              </a:xfrm>
              <a:prstGeom prst="rect">
                <a:avLst/>
              </a:prstGeom>
              <a:blipFill>
                <a:blip r:embed="rId7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8FB62F79-058D-A423-5639-03A9124913A5}"/>
                  </a:ext>
                </a:extLst>
              </p:cNvPr>
              <p:cNvSpPr txBox="1"/>
              <p:nvPr/>
            </p:nvSpPr>
            <p:spPr>
              <a:xfrm>
                <a:off x="3256288" y="3715247"/>
                <a:ext cx="35888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8FB62F79-058D-A423-5639-03A91249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8" y="3715247"/>
                <a:ext cx="358880" cy="730777"/>
              </a:xfrm>
              <a:prstGeom prst="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Buet forbindelse 68">
            <a:extLst>
              <a:ext uri="{FF2B5EF4-FFF2-40B4-BE49-F238E27FC236}">
                <a16:creationId xmlns:a16="http://schemas.microsoft.com/office/drawing/2014/main" id="{BA46FF51-FBA6-AF90-268F-8F825C029B6A}"/>
              </a:ext>
            </a:extLst>
          </p:cNvPr>
          <p:cNvCxnSpPr>
            <a:cxnSpLocks/>
            <a:stCxn id="43" idx="1"/>
            <a:endCxn id="42" idx="0"/>
          </p:cNvCxnSpPr>
          <p:nvPr/>
        </p:nvCxnSpPr>
        <p:spPr>
          <a:xfrm rot="16200000" flipH="1" flipV="1">
            <a:off x="5397745" y="4311092"/>
            <a:ext cx="392720" cy="924261"/>
          </a:xfrm>
          <a:prstGeom prst="curvedConnector3">
            <a:avLst>
              <a:gd name="adj1" fmla="val 825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Buet forbindelse 70">
            <a:extLst>
              <a:ext uri="{FF2B5EF4-FFF2-40B4-BE49-F238E27FC236}">
                <a16:creationId xmlns:a16="http://schemas.microsoft.com/office/drawing/2014/main" id="{048186A5-E380-251F-57FD-BE90DA9A0195}"/>
              </a:ext>
            </a:extLst>
          </p:cNvPr>
          <p:cNvCxnSpPr>
            <a:cxnSpLocks/>
            <a:stCxn id="44" idx="4"/>
            <a:endCxn id="42" idx="4"/>
          </p:cNvCxnSpPr>
          <p:nvPr/>
        </p:nvCxnSpPr>
        <p:spPr>
          <a:xfrm rot="5400000" flipH="1">
            <a:off x="5560612" y="5015476"/>
            <a:ext cx="214300" cy="1071576"/>
          </a:xfrm>
          <a:prstGeom prst="curvedConnector3">
            <a:avLst>
              <a:gd name="adj1" fmla="val -11057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77">
                <a:extLst>
                  <a:ext uri="{FF2B5EF4-FFF2-40B4-BE49-F238E27FC236}">
                    <a16:creationId xmlns:a16="http://schemas.microsoft.com/office/drawing/2014/main" id="{A611659C-6F84-C9F6-7699-4DDCDC2647BB}"/>
                  </a:ext>
                </a:extLst>
              </p:cNvPr>
              <p:cNvSpPr txBox="1"/>
              <p:nvPr/>
            </p:nvSpPr>
            <p:spPr>
              <a:xfrm>
                <a:off x="868435" y="6390002"/>
                <a:ext cx="163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Input </a:t>
                </a:r>
                <a:r>
                  <a:rPr lang="da-DK" dirty="0" err="1"/>
                  <a:t>graph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8" name="Tekstfelt 77">
                <a:extLst>
                  <a:ext uri="{FF2B5EF4-FFF2-40B4-BE49-F238E27FC236}">
                    <a16:creationId xmlns:a16="http://schemas.microsoft.com/office/drawing/2014/main" id="{A611659C-6F84-C9F6-7699-4DDCDC26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5" y="6390002"/>
                <a:ext cx="1633909" cy="369332"/>
              </a:xfrm>
              <a:prstGeom prst="rect">
                <a:avLst/>
              </a:prstGeom>
              <a:blipFill>
                <a:blip r:embed="rId9"/>
                <a:stretch>
                  <a:fillRect l="-3101" t="-6667" b="-2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Lige pilforbindelse 80">
            <a:extLst>
              <a:ext uri="{FF2B5EF4-FFF2-40B4-BE49-F238E27FC236}">
                <a16:creationId xmlns:a16="http://schemas.microsoft.com/office/drawing/2014/main" id="{EAA20DE9-8ED1-60FE-C127-CBA488D7BD5D}"/>
              </a:ext>
            </a:extLst>
          </p:cNvPr>
          <p:cNvCxnSpPr>
            <a:cxnSpLocks/>
          </p:cNvCxnSpPr>
          <p:nvPr/>
        </p:nvCxnSpPr>
        <p:spPr>
          <a:xfrm>
            <a:off x="3615168" y="5202200"/>
            <a:ext cx="7651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kstfelt 82">
                <a:extLst>
                  <a:ext uri="{FF2B5EF4-FFF2-40B4-BE49-F238E27FC236}">
                    <a16:creationId xmlns:a16="http://schemas.microsoft.com/office/drawing/2014/main" id="{E76DFBA5-8EAE-40F3-60DF-FA227D7DD62F}"/>
                  </a:ext>
                </a:extLst>
              </p:cNvPr>
              <p:cNvSpPr txBox="1"/>
              <p:nvPr/>
            </p:nvSpPr>
            <p:spPr>
              <a:xfrm>
                <a:off x="3615168" y="6161845"/>
                <a:ext cx="53165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Do message </a:t>
                </a:r>
                <a:r>
                  <a:rPr lang="da-DK" dirty="0" err="1"/>
                  <a:t>passing</a:t>
                </a:r>
                <a:r>
                  <a:rPr lang="da-DK" dirty="0"/>
                  <a:t> N-times. At the </a:t>
                </a:r>
                <a:r>
                  <a:rPr lang="da-DK" dirty="0" err="1"/>
                  <a:t>very</a:t>
                </a:r>
                <a:r>
                  <a:rPr lang="da-DK" dirty="0"/>
                  <a:t> end </a:t>
                </a:r>
                <a:r>
                  <a:rPr lang="da-DK" dirty="0" err="1"/>
                  <a:t>apply</a:t>
                </a:r>
                <a:r>
                  <a:rPr lang="da-DK" dirty="0"/>
                  <a:t>  </a:t>
                </a:r>
                <a:r>
                  <a:rPr lang="da-DK" dirty="0" err="1"/>
                  <a:t>softmax</a:t>
                </a:r>
                <a:r>
                  <a:rPr lang="da-DK" dirty="0"/>
                  <a:t> , so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get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atom-wisely</a:t>
                </a:r>
              </a:p>
            </p:txBody>
          </p:sp>
        </mc:Choice>
        <mc:Fallback xmlns="">
          <p:sp>
            <p:nvSpPr>
              <p:cNvPr id="83" name="Tekstfelt 82">
                <a:extLst>
                  <a:ext uri="{FF2B5EF4-FFF2-40B4-BE49-F238E27FC236}">
                    <a16:creationId xmlns:a16="http://schemas.microsoft.com/office/drawing/2014/main" id="{E76DFBA5-8EAE-40F3-60DF-FA227D7D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168" y="6161845"/>
                <a:ext cx="5316525" cy="646331"/>
              </a:xfrm>
              <a:prstGeom prst="rect">
                <a:avLst/>
              </a:prstGeom>
              <a:blipFill>
                <a:blip r:embed="rId10"/>
                <a:stretch>
                  <a:fillRect l="-952" t="-5769" b="-1153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ktangel 83">
            <a:extLst>
              <a:ext uri="{FF2B5EF4-FFF2-40B4-BE49-F238E27FC236}">
                <a16:creationId xmlns:a16="http://schemas.microsoft.com/office/drawing/2014/main" id="{F6696CCB-3489-A455-7A45-815359E956D9}"/>
              </a:ext>
            </a:extLst>
          </p:cNvPr>
          <p:cNvSpPr/>
          <p:nvPr/>
        </p:nvSpPr>
        <p:spPr>
          <a:xfrm>
            <a:off x="4792708" y="4181790"/>
            <a:ext cx="203090" cy="2030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85" name="Rektangel 84">
            <a:extLst>
              <a:ext uri="{FF2B5EF4-FFF2-40B4-BE49-F238E27FC236}">
                <a16:creationId xmlns:a16="http://schemas.microsoft.com/office/drawing/2014/main" id="{3D36938B-2DEB-DC9D-5C0C-CB441A52E76C}"/>
              </a:ext>
            </a:extLst>
          </p:cNvPr>
          <p:cNvSpPr/>
          <p:nvPr/>
        </p:nvSpPr>
        <p:spPr>
          <a:xfrm>
            <a:off x="4792708" y="4386414"/>
            <a:ext cx="203090" cy="2030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6" name="Rektangel 85">
            <a:extLst>
              <a:ext uri="{FF2B5EF4-FFF2-40B4-BE49-F238E27FC236}">
                <a16:creationId xmlns:a16="http://schemas.microsoft.com/office/drawing/2014/main" id="{909C4946-1E80-8D59-3908-8E9535B87C82}"/>
              </a:ext>
            </a:extLst>
          </p:cNvPr>
          <p:cNvSpPr/>
          <p:nvPr/>
        </p:nvSpPr>
        <p:spPr>
          <a:xfrm>
            <a:off x="4791794" y="4589504"/>
            <a:ext cx="203090" cy="2030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Rektangel 86">
            <a:extLst>
              <a:ext uri="{FF2B5EF4-FFF2-40B4-BE49-F238E27FC236}">
                <a16:creationId xmlns:a16="http://schemas.microsoft.com/office/drawing/2014/main" id="{6CBD1853-2F99-33E3-17D9-EA161778A69E}"/>
              </a:ext>
            </a:extLst>
          </p:cNvPr>
          <p:cNvSpPr/>
          <p:nvPr/>
        </p:nvSpPr>
        <p:spPr>
          <a:xfrm>
            <a:off x="6454906" y="3922947"/>
            <a:ext cx="203090" cy="2030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88" name="Rektangel 87">
            <a:extLst>
              <a:ext uri="{FF2B5EF4-FFF2-40B4-BE49-F238E27FC236}">
                <a16:creationId xmlns:a16="http://schemas.microsoft.com/office/drawing/2014/main" id="{04F804BF-AAC9-6391-5616-45B63DFD081F}"/>
              </a:ext>
            </a:extLst>
          </p:cNvPr>
          <p:cNvSpPr/>
          <p:nvPr/>
        </p:nvSpPr>
        <p:spPr>
          <a:xfrm>
            <a:off x="6454906" y="3719857"/>
            <a:ext cx="203090" cy="2030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9" name="Rektangel 88">
            <a:extLst>
              <a:ext uri="{FF2B5EF4-FFF2-40B4-BE49-F238E27FC236}">
                <a16:creationId xmlns:a16="http://schemas.microsoft.com/office/drawing/2014/main" id="{FF5DBC77-5DA7-53F5-735F-2D140CD5ABA7}"/>
              </a:ext>
            </a:extLst>
          </p:cNvPr>
          <p:cNvSpPr/>
          <p:nvPr/>
        </p:nvSpPr>
        <p:spPr>
          <a:xfrm>
            <a:off x="6454906" y="4103613"/>
            <a:ext cx="203090" cy="2030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90" name="Lige pilforbindelse 89">
            <a:extLst>
              <a:ext uri="{FF2B5EF4-FFF2-40B4-BE49-F238E27FC236}">
                <a16:creationId xmlns:a16="http://schemas.microsoft.com/office/drawing/2014/main" id="{7CCDD4F8-E072-1D14-D889-6579D26B7338}"/>
              </a:ext>
            </a:extLst>
          </p:cNvPr>
          <p:cNvCxnSpPr>
            <a:cxnSpLocks/>
          </p:cNvCxnSpPr>
          <p:nvPr/>
        </p:nvCxnSpPr>
        <p:spPr>
          <a:xfrm>
            <a:off x="7836906" y="5271268"/>
            <a:ext cx="7651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Dobbeltparentes 90">
            <a:extLst>
              <a:ext uri="{FF2B5EF4-FFF2-40B4-BE49-F238E27FC236}">
                <a16:creationId xmlns:a16="http://schemas.microsoft.com/office/drawing/2014/main" id="{EA712254-909E-5E75-10E9-085A5D4DCC09}"/>
              </a:ext>
            </a:extLst>
          </p:cNvPr>
          <p:cNvSpPr/>
          <p:nvPr/>
        </p:nvSpPr>
        <p:spPr>
          <a:xfrm>
            <a:off x="4672584" y="4103613"/>
            <a:ext cx="459390" cy="71127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Dobbeltparentes 91">
            <a:extLst>
              <a:ext uri="{FF2B5EF4-FFF2-40B4-BE49-F238E27FC236}">
                <a16:creationId xmlns:a16="http://schemas.microsoft.com/office/drawing/2014/main" id="{A2D4CEBB-3355-28D1-3882-6E8C9C3C920C}"/>
              </a:ext>
            </a:extLst>
          </p:cNvPr>
          <p:cNvSpPr/>
          <p:nvPr/>
        </p:nvSpPr>
        <p:spPr>
          <a:xfrm>
            <a:off x="6325545" y="3632497"/>
            <a:ext cx="459390" cy="71127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Tekstfelt 92">
            <a:extLst>
              <a:ext uri="{FF2B5EF4-FFF2-40B4-BE49-F238E27FC236}">
                <a16:creationId xmlns:a16="http://schemas.microsoft.com/office/drawing/2014/main" id="{6A7C1708-E975-6352-DFB9-345141EB9C56}"/>
              </a:ext>
            </a:extLst>
          </p:cNvPr>
          <p:cNvSpPr txBox="1"/>
          <p:nvPr/>
        </p:nvSpPr>
        <p:spPr>
          <a:xfrm>
            <a:off x="3739843" y="426135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softmax</a:t>
            </a:r>
            <a:endParaRPr lang="da-DK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Tekstfelt 93">
            <a:extLst>
              <a:ext uri="{FF2B5EF4-FFF2-40B4-BE49-F238E27FC236}">
                <a16:creationId xmlns:a16="http://schemas.microsoft.com/office/drawing/2014/main" id="{0F21765D-BE98-B247-4B18-85ED1797096E}"/>
              </a:ext>
            </a:extLst>
          </p:cNvPr>
          <p:cNvSpPr txBox="1"/>
          <p:nvPr/>
        </p:nvSpPr>
        <p:spPr>
          <a:xfrm>
            <a:off x="5395207" y="37936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softmax</a:t>
            </a:r>
            <a:endParaRPr lang="da-DK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kstfelt 94">
                <a:extLst>
                  <a:ext uri="{FF2B5EF4-FFF2-40B4-BE49-F238E27FC236}">
                    <a16:creationId xmlns:a16="http://schemas.microsoft.com/office/drawing/2014/main" id="{9A7736AB-8D40-FC65-48CD-303C77957E96}"/>
                  </a:ext>
                </a:extLst>
              </p:cNvPr>
              <p:cNvSpPr txBox="1"/>
              <p:nvPr/>
            </p:nvSpPr>
            <p:spPr>
              <a:xfrm>
                <a:off x="9183749" y="6137574"/>
                <a:ext cx="4595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95" name="Tekstfelt 94">
                <a:extLst>
                  <a:ext uri="{FF2B5EF4-FFF2-40B4-BE49-F238E27FC236}">
                    <a16:creationId xmlns:a16="http://schemas.microsoft.com/office/drawing/2014/main" id="{9A7736AB-8D40-FC65-48CD-303C77957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749" y="6137574"/>
                <a:ext cx="4595122" cy="369332"/>
              </a:xfrm>
              <a:prstGeom prst="rect">
                <a:avLst/>
              </a:prstGeom>
              <a:blipFill>
                <a:blip r:embed="rId11"/>
                <a:stretch>
                  <a:fillRect l="-1105" t="-10000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Ellipse 95">
            <a:extLst>
              <a:ext uri="{FF2B5EF4-FFF2-40B4-BE49-F238E27FC236}">
                <a16:creationId xmlns:a16="http://schemas.microsoft.com/office/drawing/2014/main" id="{70C9C8D8-D10B-D27C-2D8A-A7A68ADA595A}"/>
              </a:ext>
            </a:extLst>
          </p:cNvPr>
          <p:cNvSpPr/>
          <p:nvPr/>
        </p:nvSpPr>
        <p:spPr>
          <a:xfrm>
            <a:off x="8801209" y="4780406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6F0A9544-6C97-D561-6B14-D24CF25CDD16}"/>
              </a:ext>
            </a:extLst>
          </p:cNvPr>
          <p:cNvSpPr/>
          <p:nvPr/>
        </p:nvSpPr>
        <p:spPr>
          <a:xfrm rot="18910962">
            <a:off x="9962735" y="4151177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D1BE97BE-D701-342D-1674-C3E29B4CB1D5}"/>
              </a:ext>
            </a:extLst>
          </p:cNvPr>
          <p:cNvSpPr/>
          <p:nvPr/>
        </p:nvSpPr>
        <p:spPr>
          <a:xfrm rot="915767">
            <a:off x="9935244" y="5003075"/>
            <a:ext cx="474531" cy="47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8C63F0DA-37DA-F474-B446-82790E36D470}"/>
              </a:ext>
            </a:extLst>
          </p:cNvPr>
          <p:cNvSpPr/>
          <p:nvPr/>
        </p:nvSpPr>
        <p:spPr>
          <a:xfrm rot="20911658">
            <a:off x="10849644" y="5485564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BEDD4C4B-4BA1-B709-218C-A03932E007EE}"/>
              </a:ext>
            </a:extLst>
          </p:cNvPr>
          <p:cNvSpPr/>
          <p:nvPr/>
        </p:nvSpPr>
        <p:spPr>
          <a:xfrm rot="20573567">
            <a:off x="11209579" y="4027267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cxnSp>
        <p:nvCxnSpPr>
          <p:cNvPr id="101" name="Lige forbindelse 100">
            <a:extLst>
              <a:ext uri="{FF2B5EF4-FFF2-40B4-BE49-F238E27FC236}">
                <a16:creationId xmlns:a16="http://schemas.microsoft.com/office/drawing/2014/main" id="{7549C127-2737-9493-C28E-932B463AD9B6}"/>
              </a:ext>
            </a:extLst>
          </p:cNvPr>
          <p:cNvCxnSpPr>
            <a:stCxn id="96" idx="7"/>
            <a:endCxn id="97" idx="2"/>
          </p:cNvCxnSpPr>
          <p:nvPr/>
        </p:nvCxnSpPr>
        <p:spPr>
          <a:xfrm flipV="1">
            <a:off x="9206247" y="4555679"/>
            <a:ext cx="825448" cy="294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Lige forbindelse 101">
            <a:extLst>
              <a:ext uri="{FF2B5EF4-FFF2-40B4-BE49-F238E27FC236}">
                <a16:creationId xmlns:a16="http://schemas.microsoft.com/office/drawing/2014/main" id="{2AE562D3-63AF-52F7-D65A-20AA82DD2E60}"/>
              </a:ext>
            </a:extLst>
          </p:cNvPr>
          <p:cNvCxnSpPr>
            <a:cxnSpLocks/>
            <a:stCxn id="96" idx="6"/>
            <a:endCxn id="98" idx="2"/>
          </p:cNvCxnSpPr>
          <p:nvPr/>
        </p:nvCxnSpPr>
        <p:spPr>
          <a:xfrm>
            <a:off x="9275740" y="5017672"/>
            <a:ext cx="667873" cy="160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Lige forbindelse 102">
            <a:extLst>
              <a:ext uri="{FF2B5EF4-FFF2-40B4-BE49-F238E27FC236}">
                <a16:creationId xmlns:a16="http://schemas.microsoft.com/office/drawing/2014/main" id="{4456DC55-C3E1-F4B9-3E7C-077761FD9E33}"/>
              </a:ext>
            </a:extLst>
          </p:cNvPr>
          <p:cNvCxnSpPr>
            <a:cxnSpLocks/>
            <a:stCxn id="97" idx="3"/>
            <a:endCxn id="98" idx="0"/>
          </p:cNvCxnSpPr>
          <p:nvPr/>
        </p:nvCxnSpPr>
        <p:spPr>
          <a:xfrm>
            <a:off x="10199244" y="4625707"/>
            <a:ext cx="35725" cy="385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Lige forbindelse 103">
            <a:extLst>
              <a:ext uri="{FF2B5EF4-FFF2-40B4-BE49-F238E27FC236}">
                <a16:creationId xmlns:a16="http://schemas.microsoft.com/office/drawing/2014/main" id="{2E96F791-91FE-56EF-BD6F-6D945306C35D}"/>
              </a:ext>
            </a:extLst>
          </p:cNvPr>
          <p:cNvCxnSpPr>
            <a:cxnSpLocks/>
            <a:stCxn id="100" idx="2"/>
            <a:endCxn id="97" idx="5"/>
          </p:cNvCxnSpPr>
          <p:nvPr/>
        </p:nvCxnSpPr>
        <p:spPr>
          <a:xfrm flipH="1">
            <a:off x="10437265" y="4334327"/>
            <a:ext cx="782812" cy="54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Lige forbindelse 104">
            <a:extLst>
              <a:ext uri="{FF2B5EF4-FFF2-40B4-BE49-F238E27FC236}">
                <a16:creationId xmlns:a16="http://schemas.microsoft.com/office/drawing/2014/main" id="{74623646-6BC6-CD5C-FB37-8334471D054A}"/>
              </a:ext>
            </a:extLst>
          </p:cNvPr>
          <p:cNvCxnSpPr>
            <a:cxnSpLocks/>
            <a:stCxn id="99" idx="1"/>
            <a:endCxn id="98" idx="6"/>
          </p:cNvCxnSpPr>
          <p:nvPr/>
        </p:nvCxnSpPr>
        <p:spPr>
          <a:xfrm flipH="1" flipV="1">
            <a:off x="10401406" y="5302800"/>
            <a:ext cx="487714" cy="288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kstfelt 105">
                <a:extLst>
                  <a:ext uri="{FF2B5EF4-FFF2-40B4-BE49-F238E27FC236}">
                    <a16:creationId xmlns:a16="http://schemas.microsoft.com/office/drawing/2014/main" id="{537D19A7-B5C9-1E3E-6DB6-DFE7CDCB5836}"/>
                  </a:ext>
                </a:extLst>
              </p:cNvPr>
              <p:cNvSpPr txBox="1"/>
              <p:nvPr/>
            </p:nvSpPr>
            <p:spPr>
              <a:xfrm>
                <a:off x="8636194" y="3934912"/>
                <a:ext cx="35888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6" name="Tekstfelt 105">
                <a:extLst>
                  <a:ext uri="{FF2B5EF4-FFF2-40B4-BE49-F238E27FC236}">
                    <a16:creationId xmlns:a16="http://schemas.microsoft.com/office/drawing/2014/main" id="{537D19A7-B5C9-1E3E-6DB6-DFE7CDCB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194" y="3934912"/>
                <a:ext cx="358880" cy="730777"/>
              </a:xfrm>
              <a:prstGeom prst="rect">
                <a:avLst/>
              </a:prstGeom>
              <a:blipFill>
                <a:blip r:embed="rId1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kstfelt 106">
                <a:extLst>
                  <a:ext uri="{FF2B5EF4-FFF2-40B4-BE49-F238E27FC236}">
                    <a16:creationId xmlns:a16="http://schemas.microsoft.com/office/drawing/2014/main" id="{905EBF49-6E80-6DA6-BD9F-185A0D1FD2D4}"/>
                  </a:ext>
                </a:extLst>
              </p:cNvPr>
              <p:cNvSpPr txBox="1"/>
              <p:nvPr/>
            </p:nvSpPr>
            <p:spPr>
              <a:xfrm>
                <a:off x="9672815" y="3420860"/>
                <a:ext cx="35888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7" name="Tekstfelt 106">
                <a:extLst>
                  <a:ext uri="{FF2B5EF4-FFF2-40B4-BE49-F238E27FC236}">
                    <a16:creationId xmlns:a16="http://schemas.microsoft.com/office/drawing/2014/main" id="{905EBF49-6E80-6DA6-BD9F-185A0D1FD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815" y="3420860"/>
                <a:ext cx="358880" cy="730777"/>
              </a:xfrm>
              <a:prstGeom prst="rect">
                <a:avLst/>
              </a:prstGeom>
              <a:blipFill>
                <a:blip r:embed="rId13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kstfelt 107">
                <a:extLst>
                  <a:ext uri="{FF2B5EF4-FFF2-40B4-BE49-F238E27FC236}">
                    <a16:creationId xmlns:a16="http://schemas.microsoft.com/office/drawing/2014/main" id="{11CEC122-7568-915A-3EC3-9F4562CDF44E}"/>
                  </a:ext>
                </a:extLst>
              </p:cNvPr>
              <p:cNvSpPr txBox="1"/>
              <p:nvPr/>
            </p:nvSpPr>
            <p:spPr>
              <a:xfrm>
                <a:off x="11358850" y="5021000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8" name="Tekstfelt 107">
                <a:extLst>
                  <a:ext uri="{FF2B5EF4-FFF2-40B4-BE49-F238E27FC236}">
                    <a16:creationId xmlns:a16="http://schemas.microsoft.com/office/drawing/2014/main" id="{11CEC122-7568-915A-3EC3-9F4562CD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850" y="5021000"/>
                <a:ext cx="358880" cy="732573"/>
              </a:xfrm>
              <a:prstGeom prst="rect">
                <a:avLst/>
              </a:prstGeom>
              <a:blipFill>
                <a:blip r:embed="rId1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kstfelt 108">
                <a:extLst>
                  <a:ext uri="{FF2B5EF4-FFF2-40B4-BE49-F238E27FC236}">
                    <a16:creationId xmlns:a16="http://schemas.microsoft.com/office/drawing/2014/main" id="{0BB47D6E-7D80-0C4B-C7CF-119B3C289AD7}"/>
                  </a:ext>
                </a:extLst>
              </p:cNvPr>
              <p:cNvSpPr txBox="1"/>
              <p:nvPr/>
            </p:nvSpPr>
            <p:spPr>
              <a:xfrm>
                <a:off x="9425885" y="5225491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9" name="Tekstfelt 108">
                <a:extLst>
                  <a:ext uri="{FF2B5EF4-FFF2-40B4-BE49-F238E27FC236}">
                    <a16:creationId xmlns:a16="http://schemas.microsoft.com/office/drawing/2014/main" id="{0BB47D6E-7D80-0C4B-C7CF-119B3C289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5" y="5225491"/>
                <a:ext cx="358880" cy="732573"/>
              </a:xfrm>
              <a:prstGeom prst="rect">
                <a:avLst/>
              </a:prstGeom>
              <a:blipFill>
                <a:blip r:embed="rId15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kstfelt 109">
                <a:extLst>
                  <a:ext uri="{FF2B5EF4-FFF2-40B4-BE49-F238E27FC236}">
                    <a16:creationId xmlns:a16="http://schemas.microsoft.com/office/drawing/2014/main" id="{99DBA612-6362-D7D0-3A8B-58FCA484E9EB}"/>
                  </a:ext>
                </a:extLst>
              </p:cNvPr>
              <p:cNvSpPr txBox="1"/>
              <p:nvPr/>
            </p:nvSpPr>
            <p:spPr>
              <a:xfrm>
                <a:off x="11743407" y="3351071"/>
                <a:ext cx="35888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0" name="Tekstfelt 109">
                <a:extLst>
                  <a:ext uri="{FF2B5EF4-FFF2-40B4-BE49-F238E27FC236}">
                    <a16:creationId xmlns:a16="http://schemas.microsoft.com/office/drawing/2014/main" id="{99DBA612-6362-D7D0-3A8B-58FCA484E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407" y="3351071"/>
                <a:ext cx="358880" cy="730777"/>
              </a:xfrm>
              <a:prstGeom prst="rect">
                <a:avLst/>
              </a:prstGeom>
              <a:blipFill>
                <a:blip r:embed="rId16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16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9D60-FA3E-B223-2E53-564AAAC4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implemented</a:t>
            </a:r>
            <a:r>
              <a:rPr lang="da-DK" dirty="0"/>
              <a:t> </a:t>
            </a:r>
            <a:r>
              <a:rPr lang="da-DK" dirty="0" err="1"/>
              <a:t>this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3960FFC-DB3C-05E1-EDE1-C0A3486DDD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246" y="1446802"/>
                <a:ext cx="10515600" cy="4351338"/>
              </a:xfrm>
            </p:spPr>
            <p:txBody>
              <a:bodyPr/>
              <a:lstStyle/>
              <a:p>
                <a:r>
                  <a:rPr lang="da-DK" dirty="0"/>
                  <a:t>As </a:t>
                </a:r>
                <a:r>
                  <a:rPr lang="da-DK" dirty="0" err="1"/>
                  <a:t>mentioned</a:t>
                </a:r>
                <a:r>
                  <a:rPr lang="da-DK" dirty="0"/>
                  <a:t>: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Could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be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nice</a:t>
                </a:r>
                <a:r>
                  <a:rPr lang="da-DK" dirty="0">
                    <a:sym typeface="Wingdings" pitchFamily="2" charset="2"/>
                  </a:rPr>
                  <a:t> with guidance</a:t>
                </a:r>
              </a:p>
              <a:p>
                <a:pPr lvl="1"/>
                <a:r>
                  <a:rPr lang="da-DK" dirty="0" err="1">
                    <a:sym typeface="Wingdings" pitchFamily="2" charset="2"/>
                  </a:rPr>
                  <a:t>Does</a:t>
                </a:r>
                <a:r>
                  <a:rPr lang="da-DK" dirty="0">
                    <a:sym typeface="Wingdings" pitchFamily="2" charset="2"/>
                  </a:rPr>
                  <a:t> not </a:t>
                </a:r>
                <a:r>
                  <a:rPr lang="da-DK" dirty="0" err="1">
                    <a:sym typeface="Wingdings" pitchFamily="2" charset="2"/>
                  </a:rPr>
                  <a:t>change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anything</a:t>
                </a:r>
                <a:r>
                  <a:rPr lang="da-DK" dirty="0">
                    <a:sym typeface="Wingdings" pitchFamily="2" charset="2"/>
                  </a:rPr>
                  <a:t> in the derivations? 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∣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𝑐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da-DK" dirty="0">
                  <a:sym typeface="Wingdings" pitchFamily="2" charset="2"/>
                </a:endParaRPr>
              </a:p>
              <a:p>
                <a:pPr lvl="1"/>
                <a:r>
                  <a:rPr lang="da-DK" dirty="0">
                    <a:sym typeface="Wingdings" pitchFamily="2" charset="2"/>
                  </a:rPr>
                  <a:t>For </a:t>
                </a:r>
                <a:r>
                  <a:rPr lang="da-DK" dirty="0" err="1">
                    <a:sym typeface="Wingdings" pitchFamily="2" charset="2"/>
                  </a:rPr>
                  <a:t>now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only</a:t>
                </a:r>
                <a:r>
                  <a:rPr lang="da-DK" dirty="0">
                    <a:sym typeface="Wingdings" pitchFamily="2" charset="2"/>
                  </a:rPr>
                  <a:t> class labels  Embedded </a:t>
                </a:r>
                <a:r>
                  <a:rPr lang="da-DK" dirty="0" err="1">
                    <a:sym typeface="Wingdings" pitchFamily="2" charset="2"/>
                  </a:rPr>
                  <a:t>into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learnable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vector</a:t>
                </a:r>
                <a:r>
                  <a:rPr lang="da-DK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𝑐</m:t>
                    </m:r>
                  </m:oMath>
                </a14:m>
                <a:endParaRPr lang="da-DK" dirty="0">
                  <a:sym typeface="Wingdings" pitchFamily="2" charset="2"/>
                </a:endParaRPr>
              </a:p>
              <a:p>
                <a:pPr lvl="1"/>
                <a:r>
                  <a:rPr lang="da-DK" dirty="0" err="1">
                    <a:sym typeface="Wingdings" pitchFamily="2" charset="2"/>
                  </a:rPr>
                  <a:t>Additionally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two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MLPs</a:t>
                </a:r>
                <a:r>
                  <a:rPr lang="da-DK" dirty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𝛽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𝑐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which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sees</a:t>
                </a:r>
                <a:r>
                  <a:rPr lang="da-DK" dirty="0">
                    <a:sym typeface="Wingdings" pitchFamily="2" charset="2"/>
                  </a:rPr>
                  <a:t> the </a:t>
                </a:r>
                <a:r>
                  <a:rPr lang="da-DK" dirty="0" err="1">
                    <a:sym typeface="Wingdings" pitchFamily="2" charset="2"/>
                  </a:rPr>
                  <a:t>condition</a:t>
                </a:r>
                <a:endParaRPr lang="da-DK" dirty="0">
                  <a:sym typeface="Wingdings" pitchFamily="2" charset="2"/>
                </a:endParaRPr>
              </a:p>
              <a:p>
                <a:pPr lvl="1"/>
                <a:r>
                  <a:rPr lang="da-DK" dirty="0">
                    <a:sym typeface="Wingdings" pitchFamily="2" charset="2"/>
                  </a:rPr>
                  <a:t>Shifts the inputs of the GNN</a:t>
                </a:r>
              </a:p>
              <a:p>
                <a:pPr lvl="1"/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3960FFC-DB3C-05E1-EDE1-C0A3486DD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246" y="1446802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>
            <a:extLst>
              <a:ext uri="{FF2B5EF4-FFF2-40B4-BE49-F238E27FC236}">
                <a16:creationId xmlns:a16="http://schemas.microsoft.com/office/drawing/2014/main" id="{5E74A1E2-B264-6A8E-316E-D14983823E8F}"/>
              </a:ext>
            </a:extLst>
          </p:cNvPr>
          <p:cNvSpPr/>
          <p:nvPr/>
        </p:nvSpPr>
        <p:spPr>
          <a:xfrm>
            <a:off x="1831438" y="5270734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908E286-04D6-6EAF-0810-50473D746EF8}"/>
              </a:ext>
            </a:extLst>
          </p:cNvPr>
          <p:cNvSpPr/>
          <p:nvPr/>
        </p:nvSpPr>
        <p:spPr>
          <a:xfrm rot="18910962">
            <a:off x="2992964" y="4641505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6542DC-1E25-6A02-6DDC-27AF2239E88D}"/>
              </a:ext>
            </a:extLst>
          </p:cNvPr>
          <p:cNvSpPr/>
          <p:nvPr/>
        </p:nvSpPr>
        <p:spPr>
          <a:xfrm rot="915767">
            <a:off x="2965473" y="5493403"/>
            <a:ext cx="474531" cy="47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36CFDB9-CD55-6FCF-99B6-037FFD6A78FE}"/>
              </a:ext>
            </a:extLst>
          </p:cNvPr>
          <p:cNvSpPr/>
          <p:nvPr/>
        </p:nvSpPr>
        <p:spPr>
          <a:xfrm rot="20911658">
            <a:off x="3879873" y="5975892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621ABFA-8DF2-A476-1AC7-C7C0B0F4EDF8}"/>
              </a:ext>
            </a:extLst>
          </p:cNvPr>
          <p:cNvSpPr/>
          <p:nvPr/>
        </p:nvSpPr>
        <p:spPr>
          <a:xfrm rot="20573567">
            <a:off x="4239808" y="4517595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cxnSp>
        <p:nvCxnSpPr>
          <p:cNvPr id="24" name="Lige forbindelse 23">
            <a:extLst>
              <a:ext uri="{FF2B5EF4-FFF2-40B4-BE49-F238E27FC236}">
                <a16:creationId xmlns:a16="http://schemas.microsoft.com/office/drawing/2014/main" id="{15B5FA8E-BEB4-C072-FFEE-21C9D5D50D4A}"/>
              </a:ext>
            </a:extLst>
          </p:cNvPr>
          <p:cNvCxnSpPr>
            <a:stCxn id="19" idx="7"/>
            <a:endCxn id="20" idx="2"/>
          </p:cNvCxnSpPr>
          <p:nvPr/>
        </p:nvCxnSpPr>
        <p:spPr>
          <a:xfrm flipV="1">
            <a:off x="2236476" y="5046007"/>
            <a:ext cx="825448" cy="294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Lige forbindelse 24">
            <a:extLst>
              <a:ext uri="{FF2B5EF4-FFF2-40B4-BE49-F238E27FC236}">
                <a16:creationId xmlns:a16="http://schemas.microsoft.com/office/drawing/2014/main" id="{5C9967AE-3AAE-5D68-9E70-EEAFA62B7B6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2305969" y="5508000"/>
            <a:ext cx="667873" cy="160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695BE9A9-642A-A35B-32C4-5ED6B5F0748F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>
          <a:xfrm>
            <a:off x="3229473" y="5116035"/>
            <a:ext cx="35725" cy="385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Lige forbindelse 26">
            <a:extLst>
              <a:ext uri="{FF2B5EF4-FFF2-40B4-BE49-F238E27FC236}">
                <a16:creationId xmlns:a16="http://schemas.microsoft.com/office/drawing/2014/main" id="{F48D2FA3-C83A-0FCA-3275-1A16249FCB35}"/>
              </a:ext>
            </a:extLst>
          </p:cNvPr>
          <p:cNvCxnSpPr>
            <a:cxnSpLocks/>
            <a:stCxn id="23" idx="2"/>
            <a:endCxn id="20" idx="5"/>
          </p:cNvCxnSpPr>
          <p:nvPr/>
        </p:nvCxnSpPr>
        <p:spPr>
          <a:xfrm flipH="1">
            <a:off x="3467494" y="4824655"/>
            <a:ext cx="782812" cy="54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D39913F0-CD21-91E2-8867-4C0F11BB8735}"/>
              </a:ext>
            </a:extLst>
          </p:cNvPr>
          <p:cNvCxnSpPr>
            <a:cxnSpLocks/>
            <a:stCxn id="22" idx="1"/>
            <a:endCxn id="21" idx="6"/>
          </p:cNvCxnSpPr>
          <p:nvPr/>
        </p:nvCxnSpPr>
        <p:spPr>
          <a:xfrm flipH="1" flipV="1">
            <a:off x="3431635" y="5793128"/>
            <a:ext cx="487714" cy="288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131F7C81-8571-503D-9602-F002A1481452}"/>
                  </a:ext>
                </a:extLst>
              </p:cNvPr>
              <p:cNvSpPr txBox="1"/>
              <p:nvPr/>
            </p:nvSpPr>
            <p:spPr>
              <a:xfrm>
                <a:off x="559029" y="4663063"/>
                <a:ext cx="173406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131F7C81-8571-503D-9602-F002A1481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9" y="4663063"/>
                <a:ext cx="1734064" cy="732573"/>
              </a:xfrm>
              <a:prstGeom prst="rect">
                <a:avLst/>
              </a:prstGeom>
              <a:blipFill>
                <a:blip r:embed="rId3"/>
                <a:stretch>
                  <a:fillRect l="-3650" t="-1724" r="-4380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lipse 34">
            <a:extLst>
              <a:ext uri="{FF2B5EF4-FFF2-40B4-BE49-F238E27FC236}">
                <a16:creationId xmlns:a16="http://schemas.microsoft.com/office/drawing/2014/main" id="{B6B1DC57-6374-3E49-1BDC-B5CA8F7210D6}"/>
              </a:ext>
            </a:extLst>
          </p:cNvPr>
          <p:cNvSpPr/>
          <p:nvPr/>
        </p:nvSpPr>
        <p:spPr>
          <a:xfrm>
            <a:off x="8040926" y="2950632"/>
            <a:ext cx="3926828" cy="2095375"/>
          </a:xfrm>
          <a:prstGeom prst="ellipse">
            <a:avLst/>
          </a:prstGeom>
          <a:solidFill>
            <a:srgbClr val="FFF1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36" name="Billede 35" descr="Et billede, der indeholder gul, cirkel&#10;&#10;AI-genereret indhold kan være ukorrekt.">
            <a:extLst>
              <a:ext uri="{FF2B5EF4-FFF2-40B4-BE49-F238E27FC236}">
                <a16:creationId xmlns:a16="http://schemas.microsoft.com/office/drawing/2014/main" id="{E256D765-0E01-C09D-CF8A-8D98EECBF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82" y="3200353"/>
            <a:ext cx="1180010" cy="844235"/>
          </a:xfrm>
          <a:prstGeom prst="rect">
            <a:avLst/>
          </a:prstGeom>
        </p:spPr>
      </p:pic>
      <p:pic>
        <p:nvPicPr>
          <p:cNvPr id="37" name="Billede 36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AAA8E0FB-FC71-BEC8-A13A-E46021D7F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58" y="3347856"/>
            <a:ext cx="1180011" cy="845595"/>
          </a:xfrm>
          <a:prstGeom prst="rect">
            <a:avLst/>
          </a:prstGeom>
        </p:spPr>
      </p:pic>
      <p:sp>
        <p:nvSpPr>
          <p:cNvPr id="38" name="Tekstfelt 37">
            <a:extLst>
              <a:ext uri="{FF2B5EF4-FFF2-40B4-BE49-F238E27FC236}">
                <a16:creationId xmlns:a16="http://schemas.microsoft.com/office/drawing/2014/main" id="{F27A5F5C-CD0F-A2F4-9393-D68B5BC07908}"/>
              </a:ext>
            </a:extLst>
          </p:cNvPr>
          <p:cNvSpPr txBox="1"/>
          <p:nvPr/>
        </p:nvSpPr>
        <p:spPr>
          <a:xfrm>
            <a:off x="8540340" y="4095570"/>
            <a:ext cx="1248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1: Pure Au</a:t>
            </a:r>
          </a:p>
        </p:txBody>
      </p:sp>
      <p:sp>
        <p:nvSpPr>
          <p:cNvPr id="39" name="Tekstfelt 38">
            <a:extLst>
              <a:ext uri="{FF2B5EF4-FFF2-40B4-BE49-F238E27FC236}">
                <a16:creationId xmlns:a16="http://schemas.microsoft.com/office/drawing/2014/main" id="{02609AA5-334C-6DFD-6C92-100114EEA533}"/>
              </a:ext>
            </a:extLst>
          </p:cNvPr>
          <p:cNvSpPr txBox="1"/>
          <p:nvPr/>
        </p:nvSpPr>
        <p:spPr>
          <a:xfrm>
            <a:off x="10313858" y="4322098"/>
            <a:ext cx="1247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2: Pure </a:t>
            </a:r>
            <a:r>
              <a:rPr lang="da-DK" sz="1100" dirty="0" err="1"/>
              <a:t>Pd</a:t>
            </a:r>
            <a:endParaRPr lang="da-DK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kstfelt 39">
                <a:extLst>
                  <a:ext uri="{FF2B5EF4-FFF2-40B4-BE49-F238E27FC236}">
                    <a16:creationId xmlns:a16="http://schemas.microsoft.com/office/drawing/2014/main" id="{29ADD4D9-3575-E57E-CB8C-56313949C673}"/>
                  </a:ext>
                </a:extLst>
              </p:cNvPr>
              <p:cNvSpPr txBox="1"/>
              <p:nvPr/>
            </p:nvSpPr>
            <p:spPr>
              <a:xfrm>
                <a:off x="2103358" y="3733210"/>
                <a:ext cx="173406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0" name="Tekstfelt 39">
                <a:extLst>
                  <a:ext uri="{FF2B5EF4-FFF2-40B4-BE49-F238E27FC236}">
                    <a16:creationId xmlns:a16="http://schemas.microsoft.com/office/drawing/2014/main" id="{29ADD4D9-3575-E57E-CB8C-56313949C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358" y="3733210"/>
                <a:ext cx="1734064" cy="732573"/>
              </a:xfrm>
              <a:prstGeom prst="rect">
                <a:avLst/>
              </a:prstGeom>
              <a:blipFill>
                <a:blip r:embed="rId6"/>
                <a:stretch>
                  <a:fillRect l="-2920" r="-5109" b="-1016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kstfelt 40">
                <a:extLst>
                  <a:ext uri="{FF2B5EF4-FFF2-40B4-BE49-F238E27FC236}">
                    <a16:creationId xmlns:a16="http://schemas.microsoft.com/office/drawing/2014/main" id="{883BF05B-B650-C08E-C18C-D62FD3E39370}"/>
                  </a:ext>
                </a:extLst>
              </p:cNvPr>
              <p:cNvSpPr txBox="1"/>
              <p:nvPr/>
            </p:nvSpPr>
            <p:spPr>
              <a:xfrm>
                <a:off x="4615014" y="3956710"/>
                <a:ext cx="173406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1" name="Tekstfelt 40">
                <a:extLst>
                  <a:ext uri="{FF2B5EF4-FFF2-40B4-BE49-F238E27FC236}">
                    <a16:creationId xmlns:a16="http://schemas.microsoft.com/office/drawing/2014/main" id="{883BF05B-B650-C08E-C18C-D62FD3E39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14" y="3956710"/>
                <a:ext cx="1734064" cy="730777"/>
              </a:xfrm>
              <a:prstGeom prst="rect">
                <a:avLst/>
              </a:prstGeom>
              <a:blipFill>
                <a:blip r:embed="rId7"/>
                <a:stretch>
                  <a:fillRect l="-2899" r="-4348"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felt 42">
                <a:extLst>
                  <a:ext uri="{FF2B5EF4-FFF2-40B4-BE49-F238E27FC236}">
                    <a16:creationId xmlns:a16="http://schemas.microsoft.com/office/drawing/2014/main" id="{A4914E57-4703-C7B0-9ED8-FCC6C7205465}"/>
                  </a:ext>
                </a:extLst>
              </p:cNvPr>
              <p:cNvSpPr txBox="1"/>
              <p:nvPr/>
            </p:nvSpPr>
            <p:spPr>
              <a:xfrm>
                <a:off x="4399897" y="5543796"/>
                <a:ext cx="173406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3" name="Tekstfelt 42">
                <a:extLst>
                  <a:ext uri="{FF2B5EF4-FFF2-40B4-BE49-F238E27FC236}">
                    <a16:creationId xmlns:a16="http://schemas.microsoft.com/office/drawing/2014/main" id="{A4914E57-4703-C7B0-9ED8-FCC6C7205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897" y="5543796"/>
                <a:ext cx="1734064" cy="732573"/>
              </a:xfrm>
              <a:prstGeom prst="rect">
                <a:avLst/>
              </a:prstGeom>
              <a:blipFill>
                <a:blip r:embed="rId8"/>
                <a:stretch>
                  <a:fillRect l="-2920" t="-1695" r="-5109"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felt 43">
                <a:extLst>
                  <a:ext uri="{FF2B5EF4-FFF2-40B4-BE49-F238E27FC236}">
                    <a16:creationId xmlns:a16="http://schemas.microsoft.com/office/drawing/2014/main" id="{119B883E-2382-720D-D65D-3FB13D7AB094}"/>
                  </a:ext>
                </a:extLst>
              </p:cNvPr>
              <p:cNvSpPr txBox="1"/>
              <p:nvPr/>
            </p:nvSpPr>
            <p:spPr>
              <a:xfrm>
                <a:off x="1760031" y="5926293"/>
                <a:ext cx="173406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4" name="Tekstfelt 43">
                <a:extLst>
                  <a:ext uri="{FF2B5EF4-FFF2-40B4-BE49-F238E27FC236}">
                    <a16:creationId xmlns:a16="http://schemas.microsoft.com/office/drawing/2014/main" id="{119B883E-2382-720D-D65D-3FB13D7A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031" y="5926293"/>
                <a:ext cx="1734064" cy="732573"/>
              </a:xfrm>
              <a:prstGeom prst="rect">
                <a:avLst/>
              </a:prstGeom>
              <a:blipFill>
                <a:blip r:embed="rId9"/>
                <a:stretch>
                  <a:fillRect l="-2899" r="-4348"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Lige forbindelse 45">
            <a:extLst>
              <a:ext uri="{FF2B5EF4-FFF2-40B4-BE49-F238E27FC236}">
                <a16:creationId xmlns:a16="http://schemas.microsoft.com/office/drawing/2014/main" id="{48F82AC4-C123-22C7-65E9-BC0E84BDA995}"/>
              </a:ext>
            </a:extLst>
          </p:cNvPr>
          <p:cNvCxnSpPr>
            <a:cxnSpLocks/>
          </p:cNvCxnSpPr>
          <p:nvPr/>
        </p:nvCxnSpPr>
        <p:spPr>
          <a:xfrm flipH="1">
            <a:off x="6219710" y="5395636"/>
            <a:ext cx="860359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felt 47">
            <a:extLst>
              <a:ext uri="{FF2B5EF4-FFF2-40B4-BE49-F238E27FC236}">
                <a16:creationId xmlns:a16="http://schemas.microsoft.com/office/drawing/2014/main" id="{FF50B08D-2289-E461-4979-BBB68141DD11}"/>
              </a:ext>
            </a:extLst>
          </p:cNvPr>
          <p:cNvSpPr txBox="1"/>
          <p:nvPr/>
        </p:nvSpPr>
        <p:spPr>
          <a:xfrm>
            <a:off x="7169913" y="5082315"/>
            <a:ext cx="3513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Do message </a:t>
            </a:r>
            <a:r>
              <a:rPr lang="da-DK" dirty="0" err="1"/>
              <a:t>passing</a:t>
            </a:r>
            <a:r>
              <a:rPr lang="da-DK" dirty="0"/>
              <a:t> and </a:t>
            </a:r>
            <a:r>
              <a:rPr lang="da-DK" dirty="0" err="1"/>
              <a:t>softmax</a:t>
            </a:r>
            <a:br>
              <a:rPr lang="da-DK" dirty="0"/>
            </a:br>
            <a:r>
              <a:rPr lang="da-DK" dirty="0"/>
              <a:t>as </a:t>
            </a:r>
            <a:r>
              <a:rPr lang="da-DK" dirty="0" err="1"/>
              <a:t>shown</a:t>
            </a:r>
            <a:r>
              <a:rPr lang="da-DK" dirty="0"/>
              <a:t> </a:t>
            </a:r>
            <a:r>
              <a:rPr lang="da-DK" dirty="0" err="1"/>
              <a:t>earlier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948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A4631-316E-E16F-8AC2-E34EDB7D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implemented</a:t>
            </a:r>
            <a:r>
              <a:rPr lang="da-DK" dirty="0"/>
              <a:t> </a:t>
            </a:r>
            <a:r>
              <a:rPr lang="da-DK" dirty="0" err="1"/>
              <a:t>this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12F4C7E-8D94-A155-88D8-2827CE6F3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05754" cy="4351338"/>
              </a:xfrm>
            </p:spPr>
            <p:txBody>
              <a:bodyPr>
                <a:normAutofit/>
              </a:bodyPr>
              <a:lstStyle/>
              <a:p>
                <a:r>
                  <a:rPr lang="da-DK" dirty="0"/>
                  <a:t>Conditioning is </a:t>
                </a:r>
                <a:r>
                  <a:rPr lang="da-DK" dirty="0" err="1"/>
                  <a:t>used</a:t>
                </a:r>
                <a:r>
                  <a:rPr lang="da-DK" dirty="0"/>
                  <a:t> </a:t>
                </a:r>
                <a:r>
                  <a:rPr lang="da-DK" dirty="0" err="1"/>
                  <a:t>together</a:t>
                </a:r>
                <a:r>
                  <a:rPr lang="da-DK" dirty="0"/>
                  <a:t> with </a:t>
                </a:r>
                <a:r>
                  <a:rPr lang="da-DK" dirty="0" err="1"/>
                  <a:t>classifier</a:t>
                </a:r>
                <a:r>
                  <a:rPr lang="da-DK" dirty="0"/>
                  <a:t> </a:t>
                </a:r>
                <a:r>
                  <a:rPr lang="da-DK" dirty="0" err="1"/>
                  <a:t>free</a:t>
                </a:r>
                <a:r>
                  <a:rPr lang="da-DK" dirty="0"/>
                  <a:t> guidance</a:t>
                </a:r>
              </a:p>
              <a:p>
                <a:r>
                  <a:rPr lang="da-DK" dirty="0"/>
                  <a:t>Sampling </a:t>
                </a:r>
                <a:r>
                  <a:rPr lang="da-DK" dirty="0" err="1"/>
                  <a:t>then</a:t>
                </a:r>
                <a:r>
                  <a:rPr lang="da-DK" dirty="0"/>
                  <a:t> </a:t>
                </a:r>
                <a:r>
                  <a:rPr lang="da-DK" dirty="0" err="1"/>
                  <a:t>becomes</a:t>
                </a:r>
                <a:r>
                  <a:rPr lang="da-DK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𝑡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𝑡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𝑠𝑜𝑓𝑡𝑚𝑎𝑥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𝑔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𝐺𝑁𝑁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𝑐</m:t>
                            </m:r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𝐺𝑁𝑁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∅</m:t>
                            </m:r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(1−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𝑔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a-DK" dirty="0">
                            <a:sym typeface="Wingdings" pitchFamily="2" charset="2"/>
                          </a:rPr>
                          <m:t> </m:t>
                        </m:r>
                      </m:e>
                    </m:d>
                  </m:oMath>
                </a14:m>
                <a:endParaRPr lang="da-DK" dirty="0"/>
              </a:p>
              <a:p>
                <a:pPr lvl="1"/>
                <a:r>
                  <a:rPr lang="da-DK" dirty="0" err="1"/>
                  <a:t>Where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𝐺𝑁𝑁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𝑡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</m:d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means</a:t>
                </a:r>
                <a:r>
                  <a:rPr lang="da-DK" dirty="0"/>
                  <a:t> the final </a:t>
                </a:r>
                <a:r>
                  <a:rPr lang="da-DK" dirty="0" err="1"/>
                  <a:t>representation</a:t>
                </a:r>
                <a:r>
                  <a:rPr lang="da-DK" dirty="0"/>
                  <a:t> of the atoms.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∅</m:t>
                    </m:r>
                  </m:oMath>
                </a14:m>
                <a:r>
                  <a:rPr lang="da-DK" dirty="0"/>
                  <a:t> is a </a:t>
                </a:r>
                <a:r>
                  <a:rPr lang="da-DK" dirty="0" err="1"/>
                  <a:t>learnable</a:t>
                </a:r>
                <a:r>
                  <a:rPr lang="da-DK" dirty="0"/>
                  <a:t> </a:t>
                </a:r>
                <a:r>
                  <a:rPr lang="da-DK" dirty="0" err="1"/>
                  <a:t>vector</a:t>
                </a:r>
                <a:r>
                  <a:rPr lang="da-DK" dirty="0"/>
                  <a:t> for </a:t>
                </a:r>
                <a:r>
                  <a:rPr lang="da-DK" dirty="0" err="1"/>
                  <a:t>when</a:t>
                </a:r>
                <a:r>
                  <a:rPr lang="da-DK" dirty="0"/>
                  <a:t> no </a:t>
                </a:r>
                <a:r>
                  <a:rPr lang="da-DK" dirty="0" err="1"/>
                  <a:t>condition</a:t>
                </a:r>
                <a:r>
                  <a:rPr lang="da-DK" dirty="0"/>
                  <a:t> is </a:t>
                </a:r>
                <a:r>
                  <a:rPr lang="da-DK" dirty="0" err="1"/>
                  <a:t>applied</a:t>
                </a:r>
                <a:endParaRPr lang="da-DK" dirty="0"/>
              </a:p>
              <a:p>
                <a:r>
                  <a:rPr lang="da-DK" dirty="0"/>
                  <a:t>For </a:t>
                </a:r>
                <a:r>
                  <a:rPr lang="da-DK" dirty="0" err="1"/>
                  <a:t>training</a:t>
                </a:r>
                <a:r>
                  <a:rPr lang="da-DK" dirty="0"/>
                  <a:t>:</a:t>
                </a:r>
              </a:p>
              <a:p>
                <a:pPr lvl="1"/>
                <a:r>
                  <a:rPr lang="da-DK" dirty="0" err="1"/>
                  <a:t>Simply</a:t>
                </a:r>
                <a:r>
                  <a:rPr lang="da-DK" dirty="0"/>
                  <a:t> drop the </a:t>
                </a:r>
                <a:r>
                  <a:rPr lang="da-DK" dirty="0" err="1"/>
                  <a:t>conditon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a-DK" dirty="0"/>
                  <a:t> with </a:t>
                </a:r>
                <a:r>
                  <a:rPr lang="da-DK" dirty="0" err="1"/>
                  <a:t>some</a:t>
                </a:r>
                <a:r>
                  <a:rPr lang="da-DK" dirty="0"/>
                  <a:t> </a:t>
                </a:r>
                <a:r>
                  <a:rPr lang="da-DK" dirty="0" err="1"/>
                  <a:t>probability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𝑑𝑟𝑜𝑝</m:t>
                        </m:r>
                      </m:sub>
                    </m:sSub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12F4C7E-8D94-A155-88D8-2827CE6F3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05754" cy="4351338"/>
              </a:xfrm>
              <a:blipFill>
                <a:blip r:embed="rId2"/>
                <a:stretch>
                  <a:fillRect l="-1019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01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70152-3A15-59B5-2992-C8751202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Outline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A35A7C9-042D-F728-A52C-07CC2B41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Problem statement</a:t>
            </a:r>
          </a:p>
          <a:p>
            <a:r>
              <a:rPr lang="da-DK" dirty="0"/>
              <a:t>Diffusion model </a:t>
            </a:r>
            <a:r>
              <a:rPr lang="da-DK" dirty="0" err="1"/>
              <a:t>theory</a:t>
            </a:r>
            <a:r>
              <a:rPr lang="da-DK" dirty="0"/>
              <a:t> (a bit </a:t>
            </a:r>
            <a:r>
              <a:rPr lang="da-DK" dirty="0" err="1"/>
              <a:t>mathy</a:t>
            </a:r>
            <a:r>
              <a:rPr lang="da-DK" dirty="0"/>
              <a:t>!) – </a:t>
            </a:r>
            <a:r>
              <a:rPr lang="da-DK" dirty="0" err="1"/>
              <a:t>Maybe</a:t>
            </a:r>
            <a:r>
              <a:rPr lang="da-DK" dirty="0"/>
              <a:t> skip</a:t>
            </a:r>
          </a:p>
          <a:p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endParaRPr lang="da-DK" dirty="0"/>
          </a:p>
          <a:p>
            <a:r>
              <a:rPr lang="da-DK" dirty="0"/>
              <a:t>Outlook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376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AF95C929-82E7-0B21-CE7D-26803B248BF6}"/>
              </a:ext>
            </a:extLst>
          </p:cNvPr>
          <p:cNvSpPr/>
          <p:nvPr/>
        </p:nvSpPr>
        <p:spPr>
          <a:xfrm>
            <a:off x="6773535" y="3479408"/>
            <a:ext cx="5418465" cy="2891320"/>
          </a:xfrm>
          <a:prstGeom prst="ellipse">
            <a:avLst/>
          </a:prstGeom>
          <a:solidFill>
            <a:srgbClr val="FFF1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FDEE89-170A-DC01-83C1-A54502DCB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Finally</a:t>
            </a:r>
            <a:r>
              <a:rPr lang="da-DK" dirty="0"/>
              <a:t>: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ED5C6A9-A40E-6E5D-7737-C7F1DA4E4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z="2000" dirty="0"/>
                  <a:t>Trial dataset: 400 </a:t>
                </a:r>
                <a:r>
                  <a:rPr lang="da-DK" sz="2000" dirty="0" err="1"/>
                  <a:t>structures</a:t>
                </a:r>
                <a:r>
                  <a:rPr lang="da-DK" sz="2000" dirty="0"/>
                  <a:t> 50:50 split </a:t>
                </a:r>
                <a:r>
                  <a:rPr lang="da-DK" sz="2000" dirty="0" err="1"/>
                  <a:t>between</a:t>
                </a:r>
                <a:r>
                  <a:rPr lang="da-DK" sz="2000" dirty="0"/>
                  <a:t> 2 </a:t>
                </a:r>
                <a:r>
                  <a:rPr lang="da-DK" sz="2000" dirty="0" err="1"/>
                  <a:t>classes</a:t>
                </a:r>
                <a:endParaRPr lang="da-DK" sz="2000" dirty="0"/>
              </a:p>
              <a:p>
                <a:pPr lvl="1"/>
                <a:r>
                  <a:rPr lang="da-DK" sz="1600" dirty="0"/>
                  <a:t>Blue atoms: </a:t>
                </a:r>
                <a:r>
                  <a:rPr lang="da-DK" sz="1600" dirty="0" err="1"/>
                  <a:t>Pd</a:t>
                </a:r>
                <a:r>
                  <a:rPr lang="da-DK" sz="1600" dirty="0"/>
                  <a:t>, Yellow atoms: Au</a:t>
                </a:r>
              </a:p>
              <a:p>
                <a:r>
                  <a:rPr lang="da-DK" sz="2000" dirty="0"/>
                  <a:t>Set </a:t>
                </a:r>
                <a:r>
                  <a:rPr lang="da-DK" sz="2000" dirty="0" err="1"/>
                  <a:t>categorical</a:t>
                </a:r>
                <a:r>
                  <a:rPr lang="da-DK" sz="2000" dirty="0"/>
                  <a:t> </a:t>
                </a:r>
                <a:r>
                  <a:rPr lang="da-DK" sz="2000" dirty="0" err="1"/>
                  <a:t>space</a:t>
                </a:r>
                <a:r>
                  <a:rPr lang="da-DK" sz="20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𝐴𝑢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𝑃𝑑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𝑅h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𝑁𝑖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𝐺𝑎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𝐶𝑢</m:t>
                        </m:r>
                      </m:e>
                    </m:d>
                  </m:oMath>
                </a14:m>
                <a:endParaRPr lang="da-DK" sz="2000" b="0" dirty="0"/>
              </a:p>
              <a:p>
                <a:r>
                  <a:rPr lang="da-DK" sz="2000" dirty="0"/>
                  <a:t>Using </a:t>
                </a:r>
                <a:r>
                  <a:rPr lang="da-DK" sz="2000" dirty="0" err="1"/>
                  <a:t>Classifier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free</a:t>
                </a:r>
                <a:r>
                  <a:rPr lang="da-DK" sz="2000" dirty="0"/>
                  <a:t> guidance: Drop </a:t>
                </a:r>
                <a:r>
                  <a:rPr lang="da-DK" sz="2000" dirty="0" err="1"/>
                  <a:t>probability</a:t>
                </a:r>
                <a:r>
                  <a:rPr lang="da-DK" sz="2000" dirty="0"/>
                  <a:t>: 10%</a:t>
                </a:r>
              </a:p>
              <a:p>
                <a:r>
                  <a:rPr lang="da-DK" sz="2000" dirty="0"/>
                  <a:t>1000 timesteps</a:t>
                </a:r>
              </a:p>
              <a:p>
                <a:r>
                  <a:rPr lang="da-DK" sz="2000" dirty="0" err="1"/>
                  <a:t>Tried</a:t>
                </a:r>
                <a:r>
                  <a:rPr lang="da-DK" sz="2000" dirty="0"/>
                  <a:t> </a:t>
                </a:r>
                <a:r>
                  <a:rPr lang="da-DK" sz="2000" dirty="0" err="1"/>
                  <a:t>both</a:t>
                </a:r>
                <a:r>
                  <a:rPr lang="da-DK" sz="2000" dirty="0"/>
                  <a:t> Uniform transitions &amp; </a:t>
                </a:r>
                <a:r>
                  <a:rPr lang="da-DK" sz="2000" dirty="0" err="1"/>
                  <a:t>Absorbing</a:t>
                </a:r>
                <a:r>
                  <a:rPr lang="da-DK" sz="2000" dirty="0"/>
                  <a:t> </a:t>
                </a:r>
                <a:r>
                  <a:rPr lang="da-DK" sz="2000" dirty="0" err="1"/>
                  <a:t>state</a:t>
                </a:r>
                <a:endParaRPr lang="da-DK" sz="20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ED5C6A9-A40E-6E5D-7737-C7F1DA4E4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16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kstfelt 7">
            <a:extLst>
              <a:ext uri="{FF2B5EF4-FFF2-40B4-BE49-F238E27FC236}">
                <a16:creationId xmlns:a16="http://schemas.microsoft.com/office/drawing/2014/main" id="{BE215E1F-7595-1D1D-C5FD-43C92F4C306B}"/>
              </a:ext>
            </a:extLst>
          </p:cNvPr>
          <p:cNvSpPr txBox="1"/>
          <p:nvPr/>
        </p:nvSpPr>
        <p:spPr>
          <a:xfrm>
            <a:off x="7555352" y="5307801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E96C86C-BBA8-4F7E-EEC9-771B96D60298}"/>
              </a:ext>
            </a:extLst>
          </p:cNvPr>
          <p:cNvSpPr txBox="1"/>
          <p:nvPr/>
        </p:nvSpPr>
        <p:spPr>
          <a:xfrm>
            <a:off x="8828389" y="3041869"/>
            <a:ext cx="130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Training set</a:t>
            </a:r>
          </a:p>
        </p:txBody>
      </p:sp>
      <p:pic>
        <p:nvPicPr>
          <p:cNvPr id="10" name="Billede 9" descr="Et billede, der indeholder cirkel, gul, Farverigt&#10;&#10;AI-genereret indhold kan være ukorrekt.">
            <a:extLst>
              <a:ext uri="{FF2B5EF4-FFF2-40B4-BE49-F238E27FC236}">
                <a16:creationId xmlns:a16="http://schemas.microsoft.com/office/drawing/2014/main" id="{6A22EAC7-FF28-8A2C-5808-F7339FDC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864" y="3680160"/>
            <a:ext cx="1011428" cy="720000"/>
          </a:xfrm>
          <a:prstGeom prst="rect">
            <a:avLst/>
          </a:prstGeom>
        </p:spPr>
      </p:pic>
      <p:pic>
        <p:nvPicPr>
          <p:cNvPr id="14" name="Billede 13" descr="Et billede, der indeholder gul, cirkel, Farverigt&#10;&#10;AI-genereret indhold kan være ukorrekt.">
            <a:extLst>
              <a:ext uri="{FF2B5EF4-FFF2-40B4-BE49-F238E27FC236}">
                <a16:creationId xmlns:a16="http://schemas.microsoft.com/office/drawing/2014/main" id="{D620DCC8-46FA-63A9-E921-7823759B3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227" y="4565068"/>
            <a:ext cx="1011428" cy="720000"/>
          </a:xfrm>
          <a:prstGeom prst="rect">
            <a:avLst/>
          </a:prstGeom>
        </p:spPr>
      </p:pic>
      <p:pic>
        <p:nvPicPr>
          <p:cNvPr id="16" name="Billede 15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73317DD6-A2CF-8762-3EDE-C2538DBA3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730" y="5174084"/>
            <a:ext cx="1003464" cy="720000"/>
          </a:xfrm>
          <a:prstGeom prst="rect">
            <a:avLst/>
          </a:prstGeom>
        </p:spPr>
      </p:pic>
      <p:pic>
        <p:nvPicPr>
          <p:cNvPr id="18" name="Billede 17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97FC06E8-1DA6-549E-39EC-10F95D45A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2953" y="4550132"/>
            <a:ext cx="1003464" cy="720000"/>
          </a:xfrm>
          <a:prstGeom prst="rect">
            <a:avLst/>
          </a:prstGeom>
        </p:spPr>
      </p:pic>
      <p:sp>
        <p:nvSpPr>
          <p:cNvPr id="19" name="Tekstfelt 18">
            <a:extLst>
              <a:ext uri="{FF2B5EF4-FFF2-40B4-BE49-F238E27FC236}">
                <a16:creationId xmlns:a16="http://schemas.microsoft.com/office/drawing/2014/main" id="{EA8415B6-F29D-CA4D-AFE7-55BCF2007097}"/>
              </a:ext>
            </a:extLst>
          </p:cNvPr>
          <p:cNvSpPr txBox="1"/>
          <p:nvPr/>
        </p:nvSpPr>
        <p:spPr>
          <a:xfrm>
            <a:off x="8422970" y="4434263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1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87BF30FF-A18A-6B39-2C2E-08967B98529A}"/>
              </a:ext>
            </a:extLst>
          </p:cNvPr>
          <p:cNvSpPr txBox="1"/>
          <p:nvPr/>
        </p:nvSpPr>
        <p:spPr>
          <a:xfrm>
            <a:off x="9693463" y="5915353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2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C8CCEBE9-E67A-41FA-799B-E1C4AAD25DA2}"/>
              </a:ext>
            </a:extLst>
          </p:cNvPr>
          <p:cNvSpPr txBox="1"/>
          <p:nvPr/>
        </p:nvSpPr>
        <p:spPr>
          <a:xfrm>
            <a:off x="10938725" y="5286701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2</a:t>
            </a:r>
          </a:p>
        </p:txBody>
      </p:sp>
      <p:pic>
        <p:nvPicPr>
          <p:cNvPr id="23" name="Billede 22" descr="Et billede, der indeholder cirkel, Farverigt, gul&#10;&#10;AI-genereret indhold kan være ukorrekt.">
            <a:extLst>
              <a:ext uri="{FF2B5EF4-FFF2-40B4-BE49-F238E27FC236}">
                <a16:creationId xmlns:a16="http://schemas.microsoft.com/office/drawing/2014/main" id="{0D7F1521-A244-E24C-0799-4984427C0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157" y="4717743"/>
            <a:ext cx="1011429" cy="720000"/>
          </a:xfrm>
          <a:prstGeom prst="rect">
            <a:avLst/>
          </a:prstGeom>
        </p:spPr>
      </p:pic>
      <p:pic>
        <p:nvPicPr>
          <p:cNvPr id="25" name="Billede 24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BF3A37AD-04E7-DC41-B3ED-A57A25591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2586" y="3830132"/>
            <a:ext cx="1003465" cy="720000"/>
          </a:xfrm>
          <a:prstGeom prst="rect">
            <a:avLst/>
          </a:prstGeom>
        </p:spPr>
      </p:pic>
      <p:sp>
        <p:nvSpPr>
          <p:cNvPr id="26" name="Tekstfelt 25">
            <a:extLst>
              <a:ext uri="{FF2B5EF4-FFF2-40B4-BE49-F238E27FC236}">
                <a16:creationId xmlns:a16="http://schemas.microsoft.com/office/drawing/2014/main" id="{A27FFC1D-A2F7-DD1A-1817-A82BD1C258DD}"/>
              </a:ext>
            </a:extLst>
          </p:cNvPr>
          <p:cNvSpPr txBox="1"/>
          <p:nvPr/>
        </p:nvSpPr>
        <p:spPr>
          <a:xfrm>
            <a:off x="8609935" y="5505950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1</a:t>
            </a: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7A8E42E0-B5D8-5105-2321-63118DEC1C29}"/>
              </a:ext>
            </a:extLst>
          </p:cNvPr>
          <p:cNvSpPr txBox="1"/>
          <p:nvPr/>
        </p:nvSpPr>
        <p:spPr>
          <a:xfrm>
            <a:off x="9738781" y="4571401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2</a:t>
            </a:r>
          </a:p>
        </p:txBody>
      </p:sp>
    </p:spTree>
    <p:extLst>
      <p:ext uri="{BB962C8B-B14F-4D97-AF65-F5344CB8AC3E}">
        <p14:creationId xmlns:p14="http://schemas.microsoft.com/office/powerpoint/2010/main" val="124344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C0832AC-B9C8-1000-255E-04546E1C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27" y="-366331"/>
            <a:ext cx="10515600" cy="1325563"/>
          </a:xfrm>
        </p:spPr>
        <p:txBody>
          <a:bodyPr/>
          <a:lstStyle/>
          <a:p>
            <a:r>
              <a:rPr lang="da-DK" dirty="0" err="1"/>
              <a:t>Finally</a:t>
            </a:r>
            <a:r>
              <a:rPr lang="da-DK" dirty="0"/>
              <a:t>: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endParaRPr lang="da-DK" dirty="0"/>
          </a:p>
        </p:txBody>
      </p:sp>
      <p:sp>
        <p:nvSpPr>
          <p:cNvPr id="39" name="Afrundet rektangel 41">
            <a:extLst>
              <a:ext uri="{FF2B5EF4-FFF2-40B4-BE49-F238E27FC236}">
                <a16:creationId xmlns:a16="http://schemas.microsoft.com/office/drawing/2014/main" id="{252B0226-77A2-5710-DDBB-3E143E1571B3}"/>
              </a:ext>
            </a:extLst>
          </p:cNvPr>
          <p:cNvSpPr/>
          <p:nvPr/>
        </p:nvSpPr>
        <p:spPr>
          <a:xfrm>
            <a:off x="59306" y="1348565"/>
            <a:ext cx="5760321" cy="548392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sp>
        <p:nvSpPr>
          <p:cNvPr id="42" name="Afrundet rektangel 41">
            <a:extLst>
              <a:ext uri="{FF2B5EF4-FFF2-40B4-BE49-F238E27FC236}">
                <a16:creationId xmlns:a16="http://schemas.microsoft.com/office/drawing/2014/main" id="{451F0ECF-E193-1279-AB18-D83BB9742C23}"/>
              </a:ext>
            </a:extLst>
          </p:cNvPr>
          <p:cNvSpPr/>
          <p:nvPr/>
        </p:nvSpPr>
        <p:spPr>
          <a:xfrm>
            <a:off x="6343009" y="1310086"/>
            <a:ext cx="5760321" cy="548392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20" name="Pladsholder til indhold 19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85B77D26-8024-CE5A-44DA-442A73391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129" y="4922334"/>
            <a:ext cx="2399999" cy="1800000"/>
          </a:xfrm>
        </p:spPr>
      </p:pic>
      <p:pic>
        <p:nvPicPr>
          <p:cNvPr id="22" name="Billede 21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AEAE2641-9789-0225-FE7A-E5CF7543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73" y="3356727"/>
            <a:ext cx="2399999" cy="1800000"/>
          </a:xfrm>
          <a:prstGeom prst="rect">
            <a:avLst/>
          </a:prstGeom>
        </p:spPr>
      </p:pic>
      <p:pic>
        <p:nvPicPr>
          <p:cNvPr id="24" name="Billede 23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EE6A171D-9425-7B80-18A8-6C5BBE67F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468" y="1607753"/>
            <a:ext cx="2400000" cy="1800000"/>
          </a:xfrm>
          <a:prstGeom prst="rect">
            <a:avLst/>
          </a:prstGeom>
        </p:spPr>
      </p:pic>
      <p:pic>
        <p:nvPicPr>
          <p:cNvPr id="26" name="Billede 25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DB05E38F-797B-6FF8-9B03-AA410F7D7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5" y="3324817"/>
            <a:ext cx="2399999" cy="1800000"/>
          </a:xfrm>
          <a:prstGeom prst="rect">
            <a:avLst/>
          </a:prstGeom>
        </p:spPr>
      </p:pic>
      <p:pic>
        <p:nvPicPr>
          <p:cNvPr id="28" name="Billede 27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1BE5C18D-ED61-687E-834C-F088F9B53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07" y="1591961"/>
            <a:ext cx="2400000" cy="1800000"/>
          </a:xfrm>
          <a:prstGeom prst="rect">
            <a:avLst/>
          </a:prstGeom>
        </p:spPr>
      </p:pic>
      <p:pic>
        <p:nvPicPr>
          <p:cNvPr id="30" name="Billede 29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B9EB74DB-827F-6A19-DF4F-F2FA6471B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751" y="1544057"/>
            <a:ext cx="2400000" cy="1800000"/>
          </a:xfrm>
          <a:prstGeom prst="rect">
            <a:avLst/>
          </a:prstGeom>
        </p:spPr>
      </p:pic>
      <p:pic>
        <p:nvPicPr>
          <p:cNvPr id="32" name="Billede 31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7FC6BFD3-6DB6-4DEB-CB5F-0A9079AE9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880" y="1524817"/>
            <a:ext cx="2400000" cy="1800000"/>
          </a:xfrm>
          <a:prstGeom prst="rect">
            <a:avLst/>
          </a:prstGeom>
        </p:spPr>
      </p:pic>
      <p:pic>
        <p:nvPicPr>
          <p:cNvPr id="34" name="Billede 33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CA1D8240-5B8F-22AC-5A1E-07EFEA0F6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0140" y="3385818"/>
            <a:ext cx="2400000" cy="1800000"/>
          </a:xfrm>
          <a:prstGeom prst="rect">
            <a:avLst/>
          </a:prstGeom>
        </p:spPr>
      </p:pic>
      <p:pic>
        <p:nvPicPr>
          <p:cNvPr id="36" name="Billede 35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D9D89060-928B-91A1-F191-37C0ACD3CC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6758" y="4922334"/>
            <a:ext cx="2400000" cy="1800000"/>
          </a:xfrm>
          <a:prstGeom prst="rect">
            <a:avLst/>
          </a:prstGeom>
        </p:spPr>
      </p:pic>
      <p:pic>
        <p:nvPicPr>
          <p:cNvPr id="38" name="Billede 37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44DE1FE3-F3CF-9C00-0008-D907C7ED4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1361" y="3337357"/>
            <a:ext cx="24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felt 42">
                <a:extLst>
                  <a:ext uri="{FF2B5EF4-FFF2-40B4-BE49-F238E27FC236}">
                    <a16:creationId xmlns:a16="http://schemas.microsoft.com/office/drawing/2014/main" id="{A6DDC17D-C289-5128-A530-8ADE08D8C8F4}"/>
                  </a:ext>
                </a:extLst>
              </p:cNvPr>
              <p:cNvSpPr txBox="1"/>
              <p:nvPr/>
            </p:nvSpPr>
            <p:spPr>
              <a:xfrm>
                <a:off x="1073730" y="554829"/>
                <a:ext cx="69820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Absorbing </a:t>
                </a:r>
                <a:r>
                  <a:rPr lang="da-DK" dirty="0" err="1"/>
                  <a:t>state</a:t>
                </a:r>
                <a:r>
                  <a:rPr lang="da-DK" dirty="0"/>
                  <a:t> - Cosine time </a:t>
                </a:r>
                <a:r>
                  <a:rPr lang="da-DK" dirty="0" err="1"/>
                  <a:t>schedule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da-DK" i="1">
                            <a:latin typeface="Cambria Math" panose="02040503050406030204" pitchFamily="18" charset="0"/>
                          </a:rPr>
                          <m:t>;1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Guidance </a:t>
                </a:r>
                <a:r>
                  <a:rPr lang="da-DK" dirty="0" err="1"/>
                  <a:t>scale</a:t>
                </a:r>
                <a:r>
                  <a:rPr lang="da-DK" dirty="0"/>
                  <a:t>: 2.0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dirty="0"/>
              </a:p>
            </p:txBody>
          </p:sp>
        </mc:Choice>
        <mc:Fallback xmlns="">
          <p:sp>
            <p:nvSpPr>
              <p:cNvPr id="43" name="Tekstfelt 42">
                <a:extLst>
                  <a:ext uri="{FF2B5EF4-FFF2-40B4-BE49-F238E27FC236}">
                    <a16:creationId xmlns:a16="http://schemas.microsoft.com/office/drawing/2014/main" id="{A6DDC17D-C289-5128-A530-8ADE08D8C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30" y="554829"/>
                <a:ext cx="6982021" cy="923330"/>
              </a:xfrm>
              <a:prstGeom prst="rect">
                <a:avLst/>
              </a:prstGeom>
              <a:blipFill>
                <a:blip r:embed="rId12"/>
                <a:stretch>
                  <a:fillRect l="-544" t="-270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felt 1">
            <a:extLst>
              <a:ext uri="{FF2B5EF4-FFF2-40B4-BE49-F238E27FC236}">
                <a16:creationId xmlns:a16="http://schemas.microsoft.com/office/drawing/2014/main" id="{51C62D26-5CA6-3B2D-7FD8-70BE8C4451D6}"/>
              </a:ext>
            </a:extLst>
          </p:cNvPr>
          <p:cNvSpPr txBox="1"/>
          <p:nvPr/>
        </p:nvSpPr>
        <p:spPr>
          <a:xfrm>
            <a:off x="1607763" y="1388658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Conditioned</a:t>
            </a:r>
            <a:r>
              <a:rPr lang="da-DK" dirty="0"/>
              <a:t> on class 1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D41D9CA-D9E9-1E78-D08D-8034A25EDB53}"/>
              </a:ext>
            </a:extLst>
          </p:cNvPr>
          <p:cNvSpPr txBox="1"/>
          <p:nvPr/>
        </p:nvSpPr>
        <p:spPr>
          <a:xfrm>
            <a:off x="7970306" y="1364023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Conditioned</a:t>
            </a:r>
            <a:r>
              <a:rPr lang="da-DK" dirty="0"/>
              <a:t> on class 2 </a:t>
            </a:r>
          </a:p>
        </p:txBody>
      </p:sp>
    </p:spTree>
    <p:extLst>
      <p:ext uri="{BB962C8B-B14F-4D97-AF65-F5344CB8AC3E}">
        <p14:creationId xmlns:p14="http://schemas.microsoft.com/office/powerpoint/2010/main" val="417168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0A3A-68D3-D4DF-B810-C1B2277F9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7D2BC3-BC29-9FF6-B20E-EB9BC01C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24" y="-404649"/>
            <a:ext cx="10515600" cy="1325563"/>
          </a:xfrm>
        </p:spPr>
        <p:txBody>
          <a:bodyPr/>
          <a:lstStyle/>
          <a:p>
            <a:r>
              <a:rPr lang="da-DK" dirty="0" err="1"/>
              <a:t>Finally</a:t>
            </a:r>
            <a:r>
              <a:rPr lang="da-DK" dirty="0"/>
              <a:t>: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endParaRPr lang="da-DK" dirty="0"/>
          </a:p>
        </p:txBody>
      </p:sp>
      <p:sp>
        <p:nvSpPr>
          <p:cNvPr id="39" name="Afrundet rektangel 41">
            <a:extLst>
              <a:ext uri="{FF2B5EF4-FFF2-40B4-BE49-F238E27FC236}">
                <a16:creationId xmlns:a16="http://schemas.microsoft.com/office/drawing/2014/main" id="{BE98295B-D467-03A3-44C1-40B9228EDD97}"/>
              </a:ext>
            </a:extLst>
          </p:cNvPr>
          <p:cNvSpPr/>
          <p:nvPr/>
        </p:nvSpPr>
        <p:spPr>
          <a:xfrm>
            <a:off x="59306" y="1348565"/>
            <a:ext cx="5760321" cy="548392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sp>
        <p:nvSpPr>
          <p:cNvPr id="42" name="Afrundet rektangel 41">
            <a:extLst>
              <a:ext uri="{FF2B5EF4-FFF2-40B4-BE49-F238E27FC236}">
                <a16:creationId xmlns:a16="http://schemas.microsoft.com/office/drawing/2014/main" id="{0CC12255-A8F2-3558-A50A-BCEEA863FDB8}"/>
              </a:ext>
            </a:extLst>
          </p:cNvPr>
          <p:cNvSpPr/>
          <p:nvPr/>
        </p:nvSpPr>
        <p:spPr>
          <a:xfrm>
            <a:off x="6343009" y="1310086"/>
            <a:ext cx="5760321" cy="548392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6" name="Billede 5" descr="Et billede, der indeholder clipart, cirkel, Grafik, tegneserie&#10;&#10;AI-genereret indhold kan være ukorrekt.">
            <a:extLst>
              <a:ext uri="{FF2B5EF4-FFF2-40B4-BE49-F238E27FC236}">
                <a16:creationId xmlns:a16="http://schemas.microsoft.com/office/drawing/2014/main" id="{858BDAD7-10B5-9C67-9CA5-3DE39DF5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19" y="3301512"/>
            <a:ext cx="2400000" cy="1800000"/>
          </a:xfrm>
          <a:prstGeom prst="rect">
            <a:avLst/>
          </a:prstGeom>
        </p:spPr>
      </p:pic>
      <p:pic>
        <p:nvPicPr>
          <p:cNvPr id="8" name="Billede 7" descr="Et billede, der indeholder clipart, cirkel, tegneserie&#10;&#10;AI-genereret indhold kan være ukorrekt.">
            <a:extLst>
              <a:ext uri="{FF2B5EF4-FFF2-40B4-BE49-F238E27FC236}">
                <a16:creationId xmlns:a16="http://schemas.microsoft.com/office/drawing/2014/main" id="{AEAC9111-0776-B9E2-ECBB-325A3CD0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320" y="1570538"/>
            <a:ext cx="2400000" cy="1800000"/>
          </a:xfrm>
          <a:prstGeom prst="rect">
            <a:avLst/>
          </a:prstGeom>
        </p:spPr>
      </p:pic>
      <p:pic>
        <p:nvPicPr>
          <p:cNvPr id="10" name="Billede 9" descr="Et billede, der indeholder clipart, tegneserie&#10;&#10;AI-genereret indhold kan være ukorrekt.">
            <a:extLst>
              <a:ext uri="{FF2B5EF4-FFF2-40B4-BE49-F238E27FC236}">
                <a16:creationId xmlns:a16="http://schemas.microsoft.com/office/drawing/2014/main" id="{F26B72D9-A29E-FE00-22FF-298654FE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79" y="4934526"/>
            <a:ext cx="2400000" cy="1800000"/>
          </a:xfrm>
          <a:prstGeom prst="rect">
            <a:avLst/>
          </a:prstGeom>
        </p:spPr>
      </p:pic>
      <p:pic>
        <p:nvPicPr>
          <p:cNvPr id="12" name="Billede 11" descr="Et billede, der indeholder clipart, cirkel, tegneserie&#10;&#10;AI-genereret indhold kan være ukorrekt.">
            <a:extLst>
              <a:ext uri="{FF2B5EF4-FFF2-40B4-BE49-F238E27FC236}">
                <a16:creationId xmlns:a16="http://schemas.microsoft.com/office/drawing/2014/main" id="{177A5225-B22E-CA89-25A8-12031E061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8" y="3232487"/>
            <a:ext cx="2400000" cy="1800000"/>
          </a:xfrm>
          <a:prstGeom prst="rect">
            <a:avLst/>
          </a:prstGeom>
        </p:spPr>
      </p:pic>
      <p:pic>
        <p:nvPicPr>
          <p:cNvPr id="14" name="Billede 13" descr="Et billede, der indeholder cirkel, Farverigt, clipart, Grafik&#10;&#10;AI-genereret indhold kan være ukorrekt.">
            <a:extLst>
              <a:ext uri="{FF2B5EF4-FFF2-40B4-BE49-F238E27FC236}">
                <a16:creationId xmlns:a16="http://schemas.microsoft.com/office/drawing/2014/main" id="{6CF74209-9AB9-1142-2912-1F7F722D2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24" y="1561587"/>
            <a:ext cx="2400000" cy="1800000"/>
          </a:xfrm>
          <a:prstGeom prst="rect">
            <a:avLst/>
          </a:prstGeom>
        </p:spPr>
      </p:pic>
      <p:pic>
        <p:nvPicPr>
          <p:cNvPr id="16" name="Billede 15" descr="Et billede, der indeholder cirkel, clipart, Farverigt, tegneserie&#10;&#10;AI-genereret indhold kan være ukorrekt.">
            <a:extLst>
              <a:ext uri="{FF2B5EF4-FFF2-40B4-BE49-F238E27FC236}">
                <a16:creationId xmlns:a16="http://schemas.microsoft.com/office/drawing/2014/main" id="{D9A29A64-3969-6B2E-9430-A6FD286F7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457" y="1586777"/>
            <a:ext cx="2400000" cy="1800000"/>
          </a:xfrm>
          <a:prstGeom prst="rect">
            <a:avLst/>
          </a:prstGeom>
        </p:spPr>
      </p:pic>
      <p:pic>
        <p:nvPicPr>
          <p:cNvPr id="18" name="Billede 17" descr="Et billede, der indeholder cirkel, clipart, tegneserie&#10;&#10;AI-genereret indhold kan være ukorrekt.">
            <a:extLst>
              <a:ext uri="{FF2B5EF4-FFF2-40B4-BE49-F238E27FC236}">
                <a16:creationId xmlns:a16="http://schemas.microsoft.com/office/drawing/2014/main" id="{02F325DC-EE31-368B-A743-0C49A54C8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502" y="1482866"/>
            <a:ext cx="2400000" cy="1800000"/>
          </a:xfrm>
          <a:prstGeom prst="rect">
            <a:avLst/>
          </a:prstGeom>
        </p:spPr>
      </p:pic>
      <p:pic>
        <p:nvPicPr>
          <p:cNvPr id="21" name="Billede 20" descr="Et billede, der indeholder clipart, cirkel, Farverigt, Grafik&#10;&#10;AI-genereret indhold kan være ukorrekt.">
            <a:extLst>
              <a:ext uri="{FF2B5EF4-FFF2-40B4-BE49-F238E27FC236}">
                <a16:creationId xmlns:a16="http://schemas.microsoft.com/office/drawing/2014/main" id="{962F79E7-0773-EB5B-CD0C-024676E2E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905" y="3152047"/>
            <a:ext cx="2400000" cy="1800000"/>
          </a:xfrm>
          <a:prstGeom prst="rect">
            <a:avLst/>
          </a:prstGeom>
        </p:spPr>
      </p:pic>
      <p:pic>
        <p:nvPicPr>
          <p:cNvPr id="25" name="Billede 24" descr="Et billede, der indeholder cirkel, Farverigt, clipart, tegneserie&#10;&#10;AI-genereret indhold kan være ukorrekt.">
            <a:extLst>
              <a:ext uri="{FF2B5EF4-FFF2-40B4-BE49-F238E27FC236}">
                <a16:creationId xmlns:a16="http://schemas.microsoft.com/office/drawing/2014/main" id="{FE48DEF1-1353-D1C3-B960-B1910156DE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2246" y="3301512"/>
            <a:ext cx="2400000" cy="1800000"/>
          </a:xfrm>
          <a:prstGeom prst="rect">
            <a:avLst/>
          </a:prstGeom>
        </p:spPr>
      </p:pic>
      <p:pic>
        <p:nvPicPr>
          <p:cNvPr id="29" name="Billede 28" descr="Et billede, der indeholder clipart, cirkel, tegneserie&#10;&#10;AI-genereret indhold kan være ukorrekt.">
            <a:extLst>
              <a:ext uri="{FF2B5EF4-FFF2-40B4-BE49-F238E27FC236}">
                <a16:creationId xmlns:a16="http://schemas.microsoft.com/office/drawing/2014/main" id="{144B811B-2D52-2D69-3C55-674FD1F590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788" y="4934526"/>
            <a:ext cx="24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B285847D-F6C8-E7BE-CFB6-CC2A00D529A2}"/>
                  </a:ext>
                </a:extLst>
              </p:cNvPr>
              <p:cNvSpPr txBox="1"/>
              <p:nvPr/>
            </p:nvSpPr>
            <p:spPr>
              <a:xfrm>
                <a:off x="1073730" y="554829"/>
                <a:ext cx="86386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Uniform transitions - Cosine time </a:t>
                </a:r>
                <a:r>
                  <a:rPr lang="da-DK" dirty="0" err="1"/>
                  <a:t>schedule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da-DK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Guidance </a:t>
                </a:r>
                <a:r>
                  <a:rPr lang="da-DK" dirty="0" err="1"/>
                  <a:t>scale</a:t>
                </a:r>
                <a:r>
                  <a:rPr lang="da-DK" dirty="0"/>
                  <a:t>: 2.0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dirty="0"/>
              </a:p>
            </p:txBody>
          </p:sp>
        </mc:Choice>
        <mc:Fallback xmlns="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B285847D-F6C8-E7BE-CFB6-CC2A00D52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30" y="554829"/>
                <a:ext cx="8638681" cy="923330"/>
              </a:xfrm>
              <a:prstGeom prst="rect">
                <a:avLst/>
              </a:prstGeom>
              <a:blipFill>
                <a:blip r:embed="rId12"/>
                <a:stretch>
                  <a:fillRect l="-441" t="-270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felt 1">
            <a:extLst>
              <a:ext uri="{FF2B5EF4-FFF2-40B4-BE49-F238E27FC236}">
                <a16:creationId xmlns:a16="http://schemas.microsoft.com/office/drawing/2014/main" id="{6FC5C103-10EF-0829-810E-140BE0079BF2}"/>
              </a:ext>
            </a:extLst>
          </p:cNvPr>
          <p:cNvSpPr txBox="1"/>
          <p:nvPr/>
        </p:nvSpPr>
        <p:spPr>
          <a:xfrm>
            <a:off x="1607763" y="1388658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Conditioned</a:t>
            </a:r>
            <a:r>
              <a:rPr lang="da-DK" dirty="0"/>
              <a:t> on class 1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E9F7B423-CF21-3638-1D02-2C590A6F71D1}"/>
              </a:ext>
            </a:extLst>
          </p:cNvPr>
          <p:cNvSpPr txBox="1"/>
          <p:nvPr/>
        </p:nvSpPr>
        <p:spPr>
          <a:xfrm>
            <a:off x="7970306" y="1364023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Conditioned</a:t>
            </a:r>
            <a:r>
              <a:rPr lang="da-DK" dirty="0"/>
              <a:t> on class 2 </a:t>
            </a:r>
          </a:p>
        </p:txBody>
      </p:sp>
    </p:spTree>
    <p:extLst>
      <p:ext uri="{BB962C8B-B14F-4D97-AF65-F5344CB8AC3E}">
        <p14:creationId xmlns:p14="http://schemas.microsoft.com/office/powerpoint/2010/main" val="751911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32FFE-AF7C-4CEA-3524-D4FE1900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now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FA1280-DD3A-F460-6740-F1B9D8E6A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Need</a:t>
            </a:r>
            <a:r>
              <a:rPr lang="da-DK" dirty="0"/>
              <a:t> to test it on ”real” </a:t>
            </a:r>
            <a:r>
              <a:rPr lang="da-DK" dirty="0" err="1"/>
              <a:t>structures</a:t>
            </a:r>
            <a:endParaRPr lang="da-DK" dirty="0"/>
          </a:p>
          <a:p>
            <a:r>
              <a:rPr lang="da-DK" dirty="0" err="1"/>
              <a:t>Maybe</a:t>
            </a:r>
            <a:r>
              <a:rPr lang="da-DK" dirty="0"/>
              <a:t> rate </a:t>
            </a:r>
            <a:r>
              <a:rPr lang="da-DK" dirty="0" err="1"/>
              <a:t>embedding</a:t>
            </a:r>
            <a:r>
              <a:rPr lang="da-DK" dirty="0"/>
              <a:t> </a:t>
            </a:r>
            <a:r>
              <a:rPr lang="da-DK" dirty="0" err="1"/>
              <a:t>alone</a:t>
            </a:r>
            <a:r>
              <a:rPr lang="da-DK" dirty="0"/>
              <a:t> is </a:t>
            </a:r>
            <a:r>
              <a:rPr lang="da-DK" dirty="0" err="1"/>
              <a:t>too</a:t>
            </a:r>
            <a:r>
              <a:rPr lang="da-DK" dirty="0"/>
              <a:t> ”</a:t>
            </a:r>
            <a:r>
              <a:rPr lang="da-DK" dirty="0" err="1"/>
              <a:t>weak</a:t>
            </a:r>
            <a:r>
              <a:rPr lang="da-DK" dirty="0"/>
              <a:t>”</a:t>
            </a:r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marL="457200" lvl="1" indent="0">
              <a:buNone/>
            </a:pP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927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1AA98E-0DCD-B25D-0B83-D07899D8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 </a:t>
            </a:r>
            <a:r>
              <a:rPr lang="da-DK" dirty="0" err="1"/>
              <a:t>introduction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CCE1741-C460-E9C6-FA3D-F5B1BD6A9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760"/>
            <a:ext cx="10515600" cy="4351338"/>
          </a:xfrm>
        </p:spPr>
        <p:txBody>
          <a:bodyPr/>
          <a:lstStyle/>
          <a:p>
            <a:r>
              <a:rPr lang="da-DK" dirty="0" err="1"/>
              <a:t>Investigate</a:t>
            </a:r>
            <a:r>
              <a:rPr lang="da-DK" dirty="0"/>
              <a:t> RWGS: CO</a:t>
            </a:r>
            <a:r>
              <a:rPr lang="da-DK" baseline="-25000" dirty="0"/>
              <a:t>2</a:t>
            </a:r>
            <a:r>
              <a:rPr lang="da-DK" dirty="0"/>
              <a:t> + H</a:t>
            </a:r>
            <a:r>
              <a:rPr lang="da-DK" baseline="-25000" dirty="0"/>
              <a:t>2 </a:t>
            </a:r>
            <a:r>
              <a:rPr lang="da-DK" dirty="0"/>
              <a:t>⇌ CO + H</a:t>
            </a:r>
            <a:r>
              <a:rPr lang="da-DK" baseline="-25000" dirty="0"/>
              <a:t>2</a:t>
            </a:r>
            <a:r>
              <a:rPr lang="da-DK" dirty="0"/>
              <a:t>O on metallic </a:t>
            </a:r>
            <a:r>
              <a:rPr lang="da-DK" dirty="0" err="1"/>
              <a:t>alloys</a:t>
            </a:r>
            <a:endParaRPr lang="da-DK" dirty="0"/>
          </a:p>
          <a:p>
            <a:r>
              <a:rPr lang="da-DK" dirty="0" err="1"/>
              <a:t>Example</a:t>
            </a:r>
            <a:r>
              <a:rPr lang="da-DK" dirty="0"/>
              <a:t>: 111-surface with </a:t>
            </a:r>
            <a:r>
              <a:rPr lang="da-DK" dirty="0" err="1"/>
              <a:t>only</a:t>
            </a:r>
            <a:r>
              <a:rPr lang="da-DK" dirty="0"/>
              <a:t> 4 </a:t>
            </a:r>
            <a:r>
              <a:rPr lang="da-DK" dirty="0" err="1"/>
              <a:t>active</a:t>
            </a:r>
            <a:r>
              <a:rPr lang="da-DK" dirty="0"/>
              <a:t> sites</a:t>
            </a:r>
          </a:p>
          <a:p>
            <a:pPr lvl="1"/>
            <a:r>
              <a:rPr lang="da-DK" dirty="0"/>
              <a:t>Element pool of 3 </a:t>
            </a:r>
            <a:r>
              <a:rPr lang="da-DK" dirty="0" err="1"/>
              <a:t>yields</a:t>
            </a:r>
            <a:r>
              <a:rPr lang="da-DK" dirty="0"/>
              <a:t> 3.5billion </a:t>
            </a:r>
            <a:r>
              <a:rPr lang="da-DK" dirty="0" err="1"/>
              <a:t>conf</a:t>
            </a:r>
            <a:r>
              <a:rPr lang="da-DK" dirty="0"/>
              <a:t>.</a:t>
            </a:r>
          </a:p>
          <a:p>
            <a:r>
              <a:rPr lang="da-DK" dirty="0" err="1"/>
              <a:t>Approximation</a:t>
            </a:r>
            <a:r>
              <a:rPr lang="da-DK" dirty="0"/>
              <a:t>: </a:t>
            </a:r>
            <a:r>
              <a:rPr lang="da-DK" dirty="0" err="1"/>
              <a:t>Ignore</a:t>
            </a:r>
            <a:r>
              <a:rPr lang="da-DK" dirty="0"/>
              <a:t> </a:t>
            </a:r>
            <a:r>
              <a:rPr lang="da-DK" dirty="0" err="1"/>
              <a:t>effect</a:t>
            </a:r>
            <a:r>
              <a:rPr lang="da-DK" dirty="0"/>
              <a:t> of </a:t>
            </a:r>
            <a:r>
              <a:rPr lang="da-DK" dirty="0" err="1"/>
              <a:t>stability</a:t>
            </a:r>
            <a:r>
              <a:rPr lang="da-DK" dirty="0"/>
              <a:t>/</a:t>
            </a:r>
            <a:r>
              <a:rPr lang="da-DK" dirty="0" err="1"/>
              <a:t>geometrical</a:t>
            </a:r>
            <a:r>
              <a:rPr lang="da-DK" dirty="0"/>
              <a:t> DOF’s.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4" descr="A group of yellow and brown circles&#10;&#10;AI-generated content may be incorrect.">
            <a:extLst>
              <a:ext uri="{FF2B5EF4-FFF2-40B4-BE49-F238E27FC236}">
                <a16:creationId xmlns:a16="http://schemas.microsoft.com/office/drawing/2014/main" id="{B4A93256-B485-57B9-F2A7-90EE2D1D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21" r="22617" b="36600"/>
          <a:stretch>
            <a:fillRect/>
          </a:stretch>
        </p:blipFill>
        <p:spPr>
          <a:xfrm>
            <a:off x="2596243" y="4249652"/>
            <a:ext cx="2954549" cy="2608348"/>
          </a:xfrm>
          <a:prstGeom prst="rect">
            <a:avLst/>
          </a:prstGeom>
        </p:spPr>
      </p:pic>
      <p:sp>
        <p:nvSpPr>
          <p:cNvPr id="5" name="TextBox 38">
            <a:extLst>
              <a:ext uri="{FF2B5EF4-FFF2-40B4-BE49-F238E27FC236}">
                <a16:creationId xmlns:a16="http://schemas.microsoft.com/office/drawing/2014/main" id="{1CEF9200-749F-4F4D-7960-4DFDBBFF5F86}"/>
              </a:ext>
            </a:extLst>
          </p:cNvPr>
          <p:cNvSpPr txBox="1"/>
          <p:nvPr/>
        </p:nvSpPr>
        <p:spPr>
          <a:xfrm>
            <a:off x="131601" y="5628196"/>
            <a:ext cx="1951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Brown: site atoms</a:t>
            </a:r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873E7FF5-7C13-48EE-DE91-95699F1B76EF}"/>
              </a:ext>
            </a:extLst>
          </p:cNvPr>
          <p:cNvSpPr txBox="1"/>
          <p:nvPr/>
        </p:nvSpPr>
        <p:spPr>
          <a:xfrm>
            <a:off x="131601" y="6073821"/>
            <a:ext cx="2464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Yellow: neighbor atoms</a:t>
            </a:r>
          </a:p>
        </p:txBody>
      </p:sp>
      <p:cxnSp>
        <p:nvCxnSpPr>
          <p:cNvPr id="7" name="Straight Arrow Connector 42">
            <a:extLst>
              <a:ext uri="{FF2B5EF4-FFF2-40B4-BE49-F238E27FC236}">
                <a16:creationId xmlns:a16="http://schemas.microsoft.com/office/drawing/2014/main" id="{E33426F0-00C9-9103-0456-3785281BDB1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83364" y="5628196"/>
            <a:ext cx="1466565" cy="185961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53">
            <a:extLst>
              <a:ext uri="{FF2B5EF4-FFF2-40B4-BE49-F238E27FC236}">
                <a16:creationId xmlns:a16="http://schemas.microsoft.com/office/drawing/2014/main" id="{DF46D72D-C767-BC39-27C0-25F6467062BF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 flipV="1">
            <a:off x="2596243" y="6073821"/>
            <a:ext cx="953686" cy="169277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42">
            <a:extLst>
              <a:ext uri="{FF2B5EF4-FFF2-40B4-BE49-F238E27FC236}">
                <a16:creationId xmlns:a16="http://schemas.microsoft.com/office/drawing/2014/main" id="{6B47D78E-EDD9-2380-D937-6CBBAEE294B9}"/>
              </a:ext>
            </a:extLst>
          </p:cNvPr>
          <p:cNvCxnSpPr>
            <a:cxnSpLocks/>
          </p:cNvCxnSpPr>
          <p:nvPr/>
        </p:nvCxnSpPr>
        <p:spPr bwMode="auto">
          <a:xfrm>
            <a:off x="5550792" y="5683808"/>
            <a:ext cx="1287890" cy="0"/>
          </a:xfrm>
          <a:prstGeom prst="straightConnector1">
            <a:avLst/>
          </a:prstGeom>
          <a:ln w="317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38">
            <a:extLst>
              <a:ext uri="{FF2B5EF4-FFF2-40B4-BE49-F238E27FC236}">
                <a16:creationId xmlns:a16="http://schemas.microsoft.com/office/drawing/2014/main" id="{71CB7983-2534-C2CE-45AF-BFA4D01D0B6A}"/>
              </a:ext>
            </a:extLst>
          </p:cNvPr>
          <p:cNvSpPr txBox="1"/>
          <p:nvPr/>
        </p:nvSpPr>
        <p:spPr>
          <a:xfrm>
            <a:off x="5381358" y="5210317"/>
            <a:ext cx="17520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Swap elements</a:t>
            </a:r>
          </a:p>
        </p:txBody>
      </p:sp>
      <p:pic>
        <p:nvPicPr>
          <p:cNvPr id="19" name="Picture 77" descr="A group of colorful circles&#10;&#10;AI-generated content may be incorrect.">
            <a:extLst>
              <a:ext uri="{FF2B5EF4-FFF2-40B4-BE49-F238E27FC236}">
                <a16:creationId xmlns:a16="http://schemas.microsoft.com/office/drawing/2014/main" id="{DA30463B-6006-1F07-A3B2-0E7570C3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63" t="12696" r="25755" b="42065"/>
          <a:stretch>
            <a:fillRect/>
          </a:stretch>
        </p:blipFill>
        <p:spPr>
          <a:xfrm>
            <a:off x="7078186" y="4665435"/>
            <a:ext cx="2748219" cy="2036746"/>
          </a:xfrm>
          <a:prstGeom prst="rect">
            <a:avLst/>
          </a:prstGeom>
        </p:spPr>
      </p:pic>
      <p:cxnSp>
        <p:nvCxnSpPr>
          <p:cNvPr id="20" name="Straight Arrow Connector 42">
            <a:extLst>
              <a:ext uri="{FF2B5EF4-FFF2-40B4-BE49-F238E27FC236}">
                <a16:creationId xmlns:a16="http://schemas.microsoft.com/office/drawing/2014/main" id="{48D4AB77-0076-F434-E445-ECD3F34617C3}"/>
              </a:ext>
            </a:extLst>
          </p:cNvPr>
          <p:cNvCxnSpPr>
            <a:cxnSpLocks/>
          </p:cNvCxnSpPr>
          <p:nvPr/>
        </p:nvCxnSpPr>
        <p:spPr bwMode="auto">
          <a:xfrm>
            <a:off x="9909261" y="5638078"/>
            <a:ext cx="767325" cy="0"/>
          </a:xfrm>
          <a:prstGeom prst="straightConnector1">
            <a:avLst/>
          </a:prstGeom>
          <a:ln w="317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38">
            <a:extLst>
              <a:ext uri="{FF2B5EF4-FFF2-40B4-BE49-F238E27FC236}">
                <a16:creationId xmlns:a16="http://schemas.microsoft.com/office/drawing/2014/main" id="{006C0E8B-01E7-B014-3E7D-0A6888FD4533}"/>
              </a:ext>
            </a:extLst>
          </p:cNvPr>
          <p:cNvSpPr txBox="1"/>
          <p:nvPr/>
        </p:nvSpPr>
        <p:spPr>
          <a:xfrm>
            <a:off x="10676586" y="5468801"/>
            <a:ext cx="17520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Reaction rate</a:t>
            </a:r>
          </a:p>
        </p:txBody>
      </p:sp>
    </p:spTree>
    <p:extLst>
      <p:ext uri="{BB962C8B-B14F-4D97-AF65-F5344CB8AC3E}">
        <p14:creationId xmlns:p14="http://schemas.microsoft.com/office/powerpoint/2010/main" val="268253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C53A819-180D-7693-69C0-1D58E68A4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910" y="1730815"/>
            <a:ext cx="5354090" cy="4015568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FD1FE1CD-A8D4-910C-6A2E-41961DCD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" y="0"/>
            <a:ext cx="10515600" cy="1325563"/>
          </a:xfrm>
        </p:spPr>
        <p:txBody>
          <a:bodyPr/>
          <a:lstStyle/>
          <a:p>
            <a:r>
              <a:rPr lang="da-DK" dirty="0"/>
              <a:t>Rates from </a:t>
            </a:r>
            <a:r>
              <a:rPr lang="da-DK" dirty="0" err="1"/>
              <a:t>random</a:t>
            </a:r>
            <a:r>
              <a:rPr lang="da-DK" dirty="0"/>
              <a:t> sampling</a:t>
            </a:r>
          </a:p>
        </p:txBody>
      </p:sp>
      <p:sp>
        <p:nvSpPr>
          <p:cNvPr id="6" name="Afrundet rektangel 5">
            <a:extLst>
              <a:ext uri="{FF2B5EF4-FFF2-40B4-BE49-F238E27FC236}">
                <a16:creationId xmlns:a16="http://schemas.microsoft.com/office/drawing/2014/main" id="{20DF9687-A100-3B1E-A2D7-8EB2653FBAAF}"/>
              </a:ext>
            </a:extLst>
          </p:cNvPr>
          <p:cNvSpPr/>
          <p:nvPr/>
        </p:nvSpPr>
        <p:spPr>
          <a:xfrm>
            <a:off x="311982" y="1132222"/>
            <a:ext cx="1930541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 dirty="0"/>
          </a:p>
        </p:txBody>
      </p:sp>
      <p:pic>
        <p:nvPicPr>
          <p:cNvPr id="8" name="Billede 7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A92BC1BC-38B2-8414-C7FF-5C96B148C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43" y="5045068"/>
            <a:ext cx="1705849" cy="1219825"/>
          </a:xfrm>
          <a:prstGeom prst="rect">
            <a:avLst/>
          </a:prstGeom>
        </p:spPr>
      </p:pic>
      <p:pic>
        <p:nvPicPr>
          <p:cNvPr id="10" name="Billede 9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93A8C438-BE5B-E902-7F1D-707125A66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63" y="3576615"/>
            <a:ext cx="1732926" cy="1219825"/>
          </a:xfrm>
          <a:prstGeom prst="rect">
            <a:avLst/>
          </a:prstGeom>
        </p:spPr>
      </p:pic>
      <p:pic>
        <p:nvPicPr>
          <p:cNvPr id="11" name="Billede 10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D00DBCA1-C925-1DB7-6044-1C710E7A7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82" y="1952117"/>
            <a:ext cx="1713564" cy="1219825"/>
          </a:xfrm>
          <a:prstGeom prst="rect">
            <a:avLst/>
          </a:prstGeom>
        </p:spPr>
      </p:pic>
      <p:sp>
        <p:nvSpPr>
          <p:cNvPr id="12" name="Afrundet rektangel 11">
            <a:extLst>
              <a:ext uri="{FF2B5EF4-FFF2-40B4-BE49-F238E27FC236}">
                <a16:creationId xmlns:a16="http://schemas.microsoft.com/office/drawing/2014/main" id="{4307718E-F701-E735-9DCA-4DA737D37163}"/>
              </a:ext>
            </a:extLst>
          </p:cNvPr>
          <p:cNvSpPr/>
          <p:nvPr/>
        </p:nvSpPr>
        <p:spPr>
          <a:xfrm>
            <a:off x="2398114" y="1146513"/>
            <a:ext cx="1930542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13" name="Billede 12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CC64C77E-178C-866B-800D-97D412EB3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51" y="5059798"/>
            <a:ext cx="1712338" cy="1218953"/>
          </a:xfrm>
          <a:prstGeom prst="rect">
            <a:avLst/>
          </a:prstGeom>
        </p:spPr>
      </p:pic>
      <p:pic>
        <p:nvPicPr>
          <p:cNvPr id="14" name="Billede 13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78740219-00E9-50BF-ACBD-6AFAC8D15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156" y="3576615"/>
            <a:ext cx="1713564" cy="1219825"/>
          </a:xfrm>
          <a:prstGeom prst="rect">
            <a:avLst/>
          </a:prstGeom>
        </p:spPr>
      </p:pic>
      <p:pic>
        <p:nvPicPr>
          <p:cNvPr id="15" name="Billede 14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5C9A8EC9-6DC6-B011-3664-8594B62941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543" y="1970462"/>
            <a:ext cx="1686789" cy="1219825"/>
          </a:xfrm>
          <a:prstGeom prst="rect">
            <a:avLst/>
          </a:prstGeom>
        </p:spPr>
      </p:pic>
      <p:sp>
        <p:nvSpPr>
          <p:cNvPr id="16" name="Afrundet rektangel 15">
            <a:extLst>
              <a:ext uri="{FF2B5EF4-FFF2-40B4-BE49-F238E27FC236}">
                <a16:creationId xmlns:a16="http://schemas.microsoft.com/office/drawing/2014/main" id="{F17F355B-D0B8-B2C2-8E1B-B0756CABAEAF}"/>
              </a:ext>
            </a:extLst>
          </p:cNvPr>
          <p:cNvSpPr/>
          <p:nvPr/>
        </p:nvSpPr>
        <p:spPr>
          <a:xfrm>
            <a:off x="4430929" y="1158988"/>
            <a:ext cx="1930542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17" name="Billede 16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F375E37A-5AA0-6C58-4F79-7327729824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551" y="5068832"/>
            <a:ext cx="1705848" cy="1219825"/>
          </a:xfrm>
          <a:prstGeom prst="rect">
            <a:avLst/>
          </a:prstGeom>
        </p:spPr>
      </p:pic>
      <p:pic>
        <p:nvPicPr>
          <p:cNvPr id="18" name="Billede 17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1FCC0FFF-E928-E2D5-9026-D0A5B1C324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7563" y="3600379"/>
            <a:ext cx="1686789" cy="1219825"/>
          </a:xfrm>
          <a:prstGeom prst="rect">
            <a:avLst/>
          </a:prstGeom>
        </p:spPr>
      </p:pic>
      <p:pic>
        <p:nvPicPr>
          <p:cNvPr id="19" name="Billede 18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CEB29BB3-1245-3787-A8AD-2726510405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4549" y="1975881"/>
            <a:ext cx="1705849" cy="1219825"/>
          </a:xfrm>
          <a:prstGeom prst="rect">
            <a:avLst/>
          </a:prstGeom>
        </p:spPr>
      </p:pic>
      <p:sp>
        <p:nvSpPr>
          <p:cNvPr id="20" name="Tekstfelt 19">
            <a:extLst>
              <a:ext uri="{FF2B5EF4-FFF2-40B4-BE49-F238E27FC236}">
                <a16:creationId xmlns:a16="http://schemas.microsoft.com/office/drawing/2014/main" id="{80AEA804-097D-B081-D99C-63A624FC3D97}"/>
              </a:ext>
            </a:extLst>
          </p:cNvPr>
          <p:cNvSpPr txBox="1"/>
          <p:nvPr/>
        </p:nvSpPr>
        <p:spPr>
          <a:xfrm>
            <a:off x="725989" y="1110997"/>
            <a:ext cx="1077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" dirty="0"/>
              <a:t>{</a:t>
            </a:r>
            <a:r>
              <a:rPr lang="da-DK" sz="1500" dirty="0" err="1"/>
              <a:t>Rh,Cu,Pd</a:t>
            </a:r>
            <a:r>
              <a:rPr lang="da-DK" sz="1500" dirty="0"/>
              <a:t>}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C8A65182-164D-79B7-76D2-819D7D7913CA}"/>
              </a:ext>
            </a:extLst>
          </p:cNvPr>
          <p:cNvSpPr txBox="1"/>
          <p:nvPr/>
        </p:nvSpPr>
        <p:spPr>
          <a:xfrm>
            <a:off x="2652311" y="1136189"/>
            <a:ext cx="1357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" dirty="0"/>
              <a:t>{</a:t>
            </a:r>
            <a:r>
              <a:rPr lang="da-DK" sz="1500" dirty="0" err="1"/>
              <a:t>Rh,Cu,Au,Pd</a:t>
            </a:r>
            <a:r>
              <a:rPr lang="da-DK" sz="1500" dirty="0"/>
              <a:t>}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28B9A57E-78C3-7451-E14E-ED1BAD5C89B9}"/>
              </a:ext>
            </a:extLst>
          </p:cNvPr>
          <p:cNvSpPr txBox="1"/>
          <p:nvPr/>
        </p:nvSpPr>
        <p:spPr>
          <a:xfrm>
            <a:off x="4819535" y="1176238"/>
            <a:ext cx="12107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500" dirty="0"/>
              <a:t>{</a:t>
            </a:r>
            <a:r>
              <a:rPr lang="da-DK" sz="1500" dirty="0" err="1"/>
              <a:t>Rh,Pd,Au</a:t>
            </a:r>
            <a:r>
              <a:rPr lang="da-DK" sz="1500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5E883D22-B748-724A-20A9-5C38A83696AB}"/>
                  </a:ext>
                </a:extLst>
              </p:cNvPr>
              <p:cNvSpPr txBox="1"/>
              <p:nvPr/>
            </p:nvSpPr>
            <p:spPr>
              <a:xfrm>
                <a:off x="474276" y="1647834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34.4</m:t>
                      </m:r>
                      <m:r>
                        <m:rPr>
                          <m:nor/>
                        </m:rPr>
                        <a:rPr lang="da-DK" sz="1500" b="0" i="0" smtClean="0"/>
                        <m:t>2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5E883D22-B748-724A-20A9-5C38A836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6" y="1647834"/>
                <a:ext cx="1470759" cy="323165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F7D68A71-D57C-D1D4-AFB9-D5E51488CA9E}"/>
                  </a:ext>
                </a:extLst>
              </p:cNvPr>
              <p:cNvSpPr txBox="1"/>
              <p:nvPr/>
            </p:nvSpPr>
            <p:spPr>
              <a:xfrm>
                <a:off x="474276" y="3253450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34.</m:t>
                      </m:r>
                      <m:r>
                        <m:rPr>
                          <m:nor/>
                        </m:rPr>
                        <a:rPr lang="da-DK" sz="1500" b="0" i="0" smtClean="0"/>
                        <m:t>33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F7D68A71-D57C-D1D4-AFB9-D5E51488C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6" y="3253450"/>
                <a:ext cx="1470759" cy="323165"/>
              </a:xfrm>
              <a:prstGeom prst="rect">
                <a:avLst/>
              </a:prstGeom>
              <a:blipFill>
                <a:blip r:embed="rId1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580DB000-199A-6D1B-EFDE-A5B696CEC5C5}"/>
                  </a:ext>
                </a:extLst>
              </p:cNvPr>
              <p:cNvSpPr txBox="1"/>
              <p:nvPr/>
            </p:nvSpPr>
            <p:spPr>
              <a:xfrm>
                <a:off x="464995" y="4750693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</m:t>
                      </m:r>
                      <m:r>
                        <m:rPr>
                          <m:nor/>
                        </m:rPr>
                        <a:rPr lang="da-DK" sz="1500" b="0" i="0" smtClean="0"/>
                        <m:t>0</m:t>
                      </m:r>
                      <m:r>
                        <m:rPr>
                          <m:nor/>
                        </m:rPr>
                        <a:rPr lang="da-DK" sz="1500"/>
                        <m:t>.</m:t>
                      </m:r>
                      <m:r>
                        <m:rPr>
                          <m:nor/>
                        </m:rPr>
                        <a:rPr lang="da-DK" sz="1500" b="0" i="0" smtClean="0"/>
                        <m:t>39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580DB000-199A-6D1B-EFDE-A5B696CEC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5" y="4750693"/>
                <a:ext cx="1470759" cy="323165"/>
              </a:xfrm>
              <a:prstGeom prst="rect">
                <a:avLst/>
              </a:prstGeom>
              <a:blipFill>
                <a:blip r:embed="rId15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2E483353-E8B7-FE65-E1CE-0A7188B3C73B}"/>
                  </a:ext>
                </a:extLst>
              </p:cNvPr>
              <p:cNvSpPr txBox="1"/>
              <p:nvPr/>
            </p:nvSpPr>
            <p:spPr>
              <a:xfrm>
                <a:off x="2591428" y="1661691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25.5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2E483353-E8B7-FE65-E1CE-0A7188B3C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28" y="1661691"/>
                <a:ext cx="1431282" cy="323165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CF81C1E8-2B74-AFFE-4BAE-9CA88109BD33}"/>
                  </a:ext>
                </a:extLst>
              </p:cNvPr>
              <p:cNvSpPr txBox="1"/>
              <p:nvPr/>
            </p:nvSpPr>
            <p:spPr>
              <a:xfrm>
                <a:off x="2591428" y="3253450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23.5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CF81C1E8-2B74-AFFE-4BAE-9CA88109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28" y="3253450"/>
                <a:ext cx="1431282" cy="323165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AD81F6AB-4365-F437-1401-0EE6984B905F}"/>
                  </a:ext>
                </a:extLst>
              </p:cNvPr>
              <p:cNvSpPr txBox="1"/>
              <p:nvPr/>
            </p:nvSpPr>
            <p:spPr>
              <a:xfrm>
                <a:off x="2582147" y="4764550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23.4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AD81F6AB-4365-F437-1401-0EE6984B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147" y="4764550"/>
                <a:ext cx="1431282" cy="323165"/>
              </a:xfrm>
              <a:prstGeom prst="rect">
                <a:avLst/>
              </a:prstGeom>
              <a:blipFill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D4A0DE90-48CC-C296-4C53-A5494887C26C}"/>
                  </a:ext>
                </a:extLst>
              </p:cNvPr>
              <p:cNvSpPr txBox="1"/>
              <p:nvPr/>
            </p:nvSpPr>
            <p:spPr>
              <a:xfrm>
                <a:off x="4690562" y="1647834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1.4</m:t>
                      </m:r>
                      <m:r>
                        <m:rPr>
                          <m:nor/>
                        </m:rPr>
                        <a:rPr lang="da-DK" sz="1500" b="0" i="0" smtClean="0"/>
                        <m:t>1[1/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D4A0DE90-48CC-C296-4C53-A5494887C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1647834"/>
                <a:ext cx="1326461" cy="323165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C45A99EC-3CF5-2188-91FB-CD2FBEDE6579}"/>
                  </a:ext>
                </a:extLst>
              </p:cNvPr>
              <p:cNvSpPr txBox="1"/>
              <p:nvPr/>
            </p:nvSpPr>
            <p:spPr>
              <a:xfrm>
                <a:off x="4690562" y="3253450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1.38</m:t>
                      </m:r>
                      <m:r>
                        <m:rPr>
                          <m:nor/>
                        </m:rPr>
                        <a:rPr lang="da-DK" sz="1500" b="0" i="0" smtClean="0"/>
                        <m:t>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C45A99EC-3CF5-2188-91FB-CD2FBEDE6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3253450"/>
                <a:ext cx="1326461" cy="323165"/>
              </a:xfrm>
              <a:prstGeom prst="rect">
                <a:avLst/>
              </a:prstGeom>
              <a:blipFill>
                <a:blip r:embed="rId2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3B476EC3-13A4-0FFE-4BA4-8B675D9376A5}"/>
                  </a:ext>
                </a:extLst>
              </p:cNvPr>
              <p:cNvSpPr txBox="1"/>
              <p:nvPr/>
            </p:nvSpPr>
            <p:spPr>
              <a:xfrm>
                <a:off x="4690562" y="4774457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1.34</m:t>
                      </m:r>
                      <m:r>
                        <m:rPr>
                          <m:nor/>
                        </m:rPr>
                        <a:rPr lang="da-DK" sz="1500" b="0" i="0" smtClean="0"/>
                        <m:t>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3B476EC3-13A4-0FFE-4BA4-8B675D937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4774457"/>
                <a:ext cx="1326461" cy="323165"/>
              </a:xfrm>
              <a:prstGeom prst="rect">
                <a:avLst/>
              </a:prstGeom>
              <a:blipFill>
                <a:blip r:embed="rId2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28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E856B-0BBA-8AE6-E064-D67EAD78C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99878C3-B95E-0666-B4C8-C0B13C479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910" y="1730815"/>
            <a:ext cx="5354090" cy="4015568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F1C22BEF-170C-455D-9D98-FDA402ED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" y="0"/>
            <a:ext cx="10515600" cy="1325563"/>
          </a:xfrm>
        </p:spPr>
        <p:txBody>
          <a:bodyPr/>
          <a:lstStyle/>
          <a:p>
            <a:r>
              <a:rPr lang="da-DK" dirty="0"/>
              <a:t>Rates from </a:t>
            </a:r>
            <a:r>
              <a:rPr lang="da-DK" dirty="0" err="1"/>
              <a:t>random</a:t>
            </a:r>
            <a:r>
              <a:rPr lang="da-DK" dirty="0"/>
              <a:t> sampling</a:t>
            </a:r>
          </a:p>
        </p:txBody>
      </p:sp>
      <p:sp>
        <p:nvSpPr>
          <p:cNvPr id="6" name="Afrundet rektangel 5">
            <a:extLst>
              <a:ext uri="{FF2B5EF4-FFF2-40B4-BE49-F238E27FC236}">
                <a16:creationId xmlns:a16="http://schemas.microsoft.com/office/drawing/2014/main" id="{72604D0D-B6A8-E6AE-8E0F-D3A20E2DA16B}"/>
              </a:ext>
            </a:extLst>
          </p:cNvPr>
          <p:cNvSpPr/>
          <p:nvPr/>
        </p:nvSpPr>
        <p:spPr>
          <a:xfrm>
            <a:off x="311982" y="1132222"/>
            <a:ext cx="1930541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 dirty="0"/>
          </a:p>
        </p:txBody>
      </p:sp>
      <p:pic>
        <p:nvPicPr>
          <p:cNvPr id="8" name="Billede 7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95A31219-152B-0320-A3A2-85F03F57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43" y="5045068"/>
            <a:ext cx="1705849" cy="1219825"/>
          </a:xfrm>
          <a:prstGeom prst="rect">
            <a:avLst/>
          </a:prstGeom>
        </p:spPr>
      </p:pic>
      <p:pic>
        <p:nvPicPr>
          <p:cNvPr id="10" name="Billede 9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3FF0CF23-D9F7-09CF-695A-027945D41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63" y="3576615"/>
            <a:ext cx="1732926" cy="1219825"/>
          </a:xfrm>
          <a:prstGeom prst="rect">
            <a:avLst/>
          </a:prstGeom>
        </p:spPr>
      </p:pic>
      <p:pic>
        <p:nvPicPr>
          <p:cNvPr id="11" name="Billede 10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09A73EFF-FE5E-884F-DCA7-D523D314F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82" y="1952117"/>
            <a:ext cx="1713564" cy="1219825"/>
          </a:xfrm>
          <a:prstGeom prst="rect">
            <a:avLst/>
          </a:prstGeom>
        </p:spPr>
      </p:pic>
      <p:sp>
        <p:nvSpPr>
          <p:cNvPr id="12" name="Afrundet rektangel 11">
            <a:extLst>
              <a:ext uri="{FF2B5EF4-FFF2-40B4-BE49-F238E27FC236}">
                <a16:creationId xmlns:a16="http://schemas.microsoft.com/office/drawing/2014/main" id="{3E53F804-F344-7D9B-7AB7-4177BEC15E00}"/>
              </a:ext>
            </a:extLst>
          </p:cNvPr>
          <p:cNvSpPr/>
          <p:nvPr/>
        </p:nvSpPr>
        <p:spPr>
          <a:xfrm>
            <a:off x="2398114" y="1146513"/>
            <a:ext cx="1930542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13" name="Billede 12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AB64B108-95B9-0AF0-D194-27581B9E2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51" y="5059798"/>
            <a:ext cx="1712338" cy="1218953"/>
          </a:xfrm>
          <a:prstGeom prst="rect">
            <a:avLst/>
          </a:prstGeom>
        </p:spPr>
      </p:pic>
      <p:pic>
        <p:nvPicPr>
          <p:cNvPr id="14" name="Billede 13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758CF80B-C8F2-AFD3-EC9A-BC526814B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156" y="3576615"/>
            <a:ext cx="1713564" cy="1219825"/>
          </a:xfrm>
          <a:prstGeom prst="rect">
            <a:avLst/>
          </a:prstGeom>
        </p:spPr>
      </p:pic>
      <p:pic>
        <p:nvPicPr>
          <p:cNvPr id="15" name="Billede 14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BAAC1322-02C7-4CF8-72A6-2468D02C8D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543" y="1970462"/>
            <a:ext cx="1686789" cy="1219825"/>
          </a:xfrm>
          <a:prstGeom prst="rect">
            <a:avLst/>
          </a:prstGeom>
        </p:spPr>
      </p:pic>
      <p:sp>
        <p:nvSpPr>
          <p:cNvPr id="16" name="Afrundet rektangel 15">
            <a:extLst>
              <a:ext uri="{FF2B5EF4-FFF2-40B4-BE49-F238E27FC236}">
                <a16:creationId xmlns:a16="http://schemas.microsoft.com/office/drawing/2014/main" id="{85EC4381-F4AE-1E63-CFA6-5FA12E166E96}"/>
              </a:ext>
            </a:extLst>
          </p:cNvPr>
          <p:cNvSpPr/>
          <p:nvPr/>
        </p:nvSpPr>
        <p:spPr>
          <a:xfrm>
            <a:off x="4430929" y="1158988"/>
            <a:ext cx="1930542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17" name="Billede 16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46E5429A-2A09-5080-2932-C3E9EE4DEA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551" y="5068832"/>
            <a:ext cx="1705848" cy="1219825"/>
          </a:xfrm>
          <a:prstGeom prst="rect">
            <a:avLst/>
          </a:prstGeom>
        </p:spPr>
      </p:pic>
      <p:pic>
        <p:nvPicPr>
          <p:cNvPr id="18" name="Billede 17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C7C69B0A-BDC2-3FC8-AC88-D7E95700F4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7563" y="3600379"/>
            <a:ext cx="1686789" cy="1219825"/>
          </a:xfrm>
          <a:prstGeom prst="rect">
            <a:avLst/>
          </a:prstGeom>
        </p:spPr>
      </p:pic>
      <p:pic>
        <p:nvPicPr>
          <p:cNvPr id="19" name="Billede 18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9C375A79-2D92-BF1D-998A-2FC8AB1B74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4549" y="1975881"/>
            <a:ext cx="1705849" cy="1219825"/>
          </a:xfrm>
          <a:prstGeom prst="rect">
            <a:avLst/>
          </a:prstGeom>
        </p:spPr>
      </p:pic>
      <p:sp>
        <p:nvSpPr>
          <p:cNvPr id="20" name="Tekstfelt 19">
            <a:extLst>
              <a:ext uri="{FF2B5EF4-FFF2-40B4-BE49-F238E27FC236}">
                <a16:creationId xmlns:a16="http://schemas.microsoft.com/office/drawing/2014/main" id="{D869048E-A8BE-2C5F-70DB-A47195737F0C}"/>
              </a:ext>
            </a:extLst>
          </p:cNvPr>
          <p:cNvSpPr txBox="1"/>
          <p:nvPr/>
        </p:nvSpPr>
        <p:spPr>
          <a:xfrm>
            <a:off x="725989" y="1110997"/>
            <a:ext cx="1077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" dirty="0"/>
              <a:t>{</a:t>
            </a:r>
            <a:r>
              <a:rPr lang="da-DK" sz="1500" dirty="0" err="1"/>
              <a:t>Rh,Cu,Pd</a:t>
            </a:r>
            <a:r>
              <a:rPr lang="da-DK" sz="1500" dirty="0"/>
              <a:t>}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DED5976E-2A59-222F-AA00-C40DB109258C}"/>
              </a:ext>
            </a:extLst>
          </p:cNvPr>
          <p:cNvSpPr txBox="1"/>
          <p:nvPr/>
        </p:nvSpPr>
        <p:spPr>
          <a:xfrm>
            <a:off x="2652311" y="1136189"/>
            <a:ext cx="1357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" dirty="0"/>
              <a:t>{</a:t>
            </a:r>
            <a:r>
              <a:rPr lang="da-DK" sz="1500" dirty="0" err="1"/>
              <a:t>Rh,Cu,Au,Pd</a:t>
            </a:r>
            <a:r>
              <a:rPr lang="da-DK" sz="1500" dirty="0"/>
              <a:t>}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75022F75-144F-6886-B3D8-614A0F535ED5}"/>
              </a:ext>
            </a:extLst>
          </p:cNvPr>
          <p:cNvSpPr txBox="1"/>
          <p:nvPr/>
        </p:nvSpPr>
        <p:spPr>
          <a:xfrm>
            <a:off x="4819535" y="1176238"/>
            <a:ext cx="12107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500" dirty="0"/>
              <a:t>{</a:t>
            </a:r>
            <a:r>
              <a:rPr lang="da-DK" sz="1500" dirty="0" err="1"/>
              <a:t>Rh,Pd,Au</a:t>
            </a:r>
            <a:r>
              <a:rPr lang="da-DK" sz="1500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2FB623C5-1692-D0D6-A872-668A8BC90713}"/>
                  </a:ext>
                </a:extLst>
              </p:cNvPr>
              <p:cNvSpPr txBox="1"/>
              <p:nvPr/>
            </p:nvSpPr>
            <p:spPr>
              <a:xfrm>
                <a:off x="474276" y="1647834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34.4</m:t>
                      </m:r>
                      <m:r>
                        <m:rPr>
                          <m:nor/>
                        </m:rPr>
                        <a:rPr lang="da-DK" sz="1500" b="0" i="0" smtClean="0"/>
                        <m:t>2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2FB623C5-1692-D0D6-A872-668A8BC90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6" y="1647834"/>
                <a:ext cx="1470759" cy="323165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76AF1627-DA42-6DC5-C867-1638D29716AB}"/>
                  </a:ext>
                </a:extLst>
              </p:cNvPr>
              <p:cNvSpPr txBox="1"/>
              <p:nvPr/>
            </p:nvSpPr>
            <p:spPr>
              <a:xfrm>
                <a:off x="474276" y="3253450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34.</m:t>
                      </m:r>
                      <m:r>
                        <m:rPr>
                          <m:nor/>
                        </m:rPr>
                        <a:rPr lang="da-DK" sz="1500" b="0" i="0" smtClean="0"/>
                        <m:t>33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76AF1627-DA42-6DC5-C867-1638D2971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6" y="3253450"/>
                <a:ext cx="1470759" cy="323165"/>
              </a:xfrm>
              <a:prstGeom prst="rect">
                <a:avLst/>
              </a:prstGeom>
              <a:blipFill>
                <a:blip r:embed="rId1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58EDF41D-00E3-7E30-7CF4-D0147E484A9C}"/>
                  </a:ext>
                </a:extLst>
              </p:cNvPr>
              <p:cNvSpPr txBox="1"/>
              <p:nvPr/>
            </p:nvSpPr>
            <p:spPr>
              <a:xfrm>
                <a:off x="464995" y="4750693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</m:t>
                      </m:r>
                      <m:r>
                        <m:rPr>
                          <m:nor/>
                        </m:rPr>
                        <a:rPr lang="da-DK" sz="1500" b="0" i="0" smtClean="0"/>
                        <m:t>0</m:t>
                      </m:r>
                      <m:r>
                        <m:rPr>
                          <m:nor/>
                        </m:rPr>
                        <a:rPr lang="da-DK" sz="1500"/>
                        <m:t>.</m:t>
                      </m:r>
                      <m:r>
                        <m:rPr>
                          <m:nor/>
                        </m:rPr>
                        <a:rPr lang="da-DK" sz="1500" b="0" i="0" smtClean="0"/>
                        <m:t>39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58EDF41D-00E3-7E30-7CF4-D0147E48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5" y="4750693"/>
                <a:ext cx="1470759" cy="323165"/>
              </a:xfrm>
              <a:prstGeom prst="rect">
                <a:avLst/>
              </a:prstGeom>
              <a:blipFill>
                <a:blip r:embed="rId15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48DF4855-3475-6D6E-BF37-9D7D813541E3}"/>
                  </a:ext>
                </a:extLst>
              </p:cNvPr>
              <p:cNvSpPr txBox="1"/>
              <p:nvPr/>
            </p:nvSpPr>
            <p:spPr>
              <a:xfrm>
                <a:off x="2591428" y="1661691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25.5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48DF4855-3475-6D6E-BF37-9D7D81354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28" y="1661691"/>
                <a:ext cx="1431282" cy="323165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319AB5E7-0A07-6A16-D20A-66AE5B3F3D1A}"/>
                  </a:ext>
                </a:extLst>
              </p:cNvPr>
              <p:cNvSpPr txBox="1"/>
              <p:nvPr/>
            </p:nvSpPr>
            <p:spPr>
              <a:xfrm>
                <a:off x="2591428" y="3253450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23.5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319AB5E7-0A07-6A16-D20A-66AE5B3F3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28" y="3253450"/>
                <a:ext cx="1431282" cy="323165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FFE943E5-97D3-48F2-7279-FD7A3F17949C}"/>
                  </a:ext>
                </a:extLst>
              </p:cNvPr>
              <p:cNvSpPr txBox="1"/>
              <p:nvPr/>
            </p:nvSpPr>
            <p:spPr>
              <a:xfrm>
                <a:off x="2582147" y="4764550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23.4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FFE943E5-97D3-48F2-7279-FD7A3F179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147" y="4764550"/>
                <a:ext cx="1431282" cy="323165"/>
              </a:xfrm>
              <a:prstGeom prst="rect">
                <a:avLst/>
              </a:prstGeom>
              <a:blipFill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652FF2D2-B6DA-EAB0-264A-2CE56F1E6BA7}"/>
                  </a:ext>
                </a:extLst>
              </p:cNvPr>
              <p:cNvSpPr txBox="1"/>
              <p:nvPr/>
            </p:nvSpPr>
            <p:spPr>
              <a:xfrm>
                <a:off x="4690562" y="1647834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1.4</m:t>
                      </m:r>
                      <m:r>
                        <m:rPr>
                          <m:nor/>
                        </m:rPr>
                        <a:rPr lang="da-DK" sz="1500" b="0" i="0" smtClean="0"/>
                        <m:t>1[1/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652FF2D2-B6DA-EAB0-264A-2CE56F1E6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1647834"/>
                <a:ext cx="1326461" cy="323165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BCC802D6-38A1-64E4-050D-840BA8BA5A41}"/>
                  </a:ext>
                </a:extLst>
              </p:cNvPr>
              <p:cNvSpPr txBox="1"/>
              <p:nvPr/>
            </p:nvSpPr>
            <p:spPr>
              <a:xfrm>
                <a:off x="4690562" y="3253450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1.38</m:t>
                      </m:r>
                      <m:r>
                        <m:rPr>
                          <m:nor/>
                        </m:rPr>
                        <a:rPr lang="da-DK" sz="1500" b="0" i="0" smtClean="0"/>
                        <m:t>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BCC802D6-38A1-64E4-050D-840BA8BA5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3253450"/>
                <a:ext cx="1326461" cy="323165"/>
              </a:xfrm>
              <a:prstGeom prst="rect">
                <a:avLst/>
              </a:prstGeom>
              <a:blipFill>
                <a:blip r:embed="rId2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C66AC4E7-F1ED-8FB8-A048-A66C3CE36ADE}"/>
                  </a:ext>
                </a:extLst>
              </p:cNvPr>
              <p:cNvSpPr txBox="1"/>
              <p:nvPr/>
            </p:nvSpPr>
            <p:spPr>
              <a:xfrm>
                <a:off x="4690562" y="4774457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1.34</m:t>
                      </m:r>
                      <m:r>
                        <m:rPr>
                          <m:nor/>
                        </m:rPr>
                        <a:rPr lang="da-DK" sz="1500" b="0" i="0" smtClean="0"/>
                        <m:t>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C66AC4E7-F1ED-8FB8-A048-A66C3CE36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4774457"/>
                <a:ext cx="1326461" cy="323165"/>
              </a:xfrm>
              <a:prstGeom prst="rect">
                <a:avLst/>
              </a:prstGeom>
              <a:blipFill>
                <a:blip r:embed="rId2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felt 1">
            <a:extLst>
              <a:ext uri="{FF2B5EF4-FFF2-40B4-BE49-F238E27FC236}">
                <a16:creationId xmlns:a16="http://schemas.microsoft.com/office/drawing/2014/main" id="{0B9D02E5-EBD8-D85A-7BDD-2A89E51555EC}"/>
              </a:ext>
            </a:extLst>
          </p:cNvPr>
          <p:cNvSpPr txBox="1"/>
          <p:nvPr/>
        </p:nvSpPr>
        <p:spPr>
          <a:xfrm>
            <a:off x="7570448" y="1730815"/>
            <a:ext cx="388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”</a:t>
            </a:r>
            <a:r>
              <a:rPr lang="da-DK" dirty="0" err="1"/>
              <a:t>Generate</a:t>
            </a:r>
            <a:r>
              <a:rPr lang="da-DK" dirty="0"/>
              <a:t>  </a:t>
            </a:r>
            <a:r>
              <a:rPr lang="da-DK" dirty="0" err="1"/>
              <a:t>structures</a:t>
            </a:r>
            <a:r>
              <a:rPr lang="da-DK" dirty="0"/>
              <a:t> with rates 25/s”</a:t>
            </a:r>
          </a:p>
        </p:txBody>
      </p:sp>
      <p:grpSp>
        <p:nvGrpSpPr>
          <p:cNvPr id="67" name="Gruppe 66">
            <a:extLst>
              <a:ext uri="{FF2B5EF4-FFF2-40B4-BE49-F238E27FC236}">
                <a16:creationId xmlns:a16="http://schemas.microsoft.com/office/drawing/2014/main" id="{5D87A5C1-EFEC-4EAB-0383-0665F6498045}"/>
              </a:ext>
            </a:extLst>
          </p:cNvPr>
          <p:cNvGrpSpPr/>
          <p:nvPr/>
        </p:nvGrpSpPr>
        <p:grpSpPr>
          <a:xfrm>
            <a:off x="9450626" y="4242651"/>
            <a:ext cx="1561320" cy="1073880"/>
            <a:chOff x="9450626" y="4242651"/>
            <a:chExt cx="156132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" name="Håndskrift 3">
                  <a:extLst>
                    <a:ext uri="{FF2B5EF4-FFF2-40B4-BE49-F238E27FC236}">
                      <a16:creationId xmlns:a16="http://schemas.microsoft.com/office/drawing/2014/main" id="{E0A40690-347B-D09B-D785-A54D458FFB4B}"/>
                    </a:ext>
                  </a:extLst>
                </p14:cNvPr>
                <p14:cNvContentPartPr/>
                <p14:nvPr/>
              </p14:nvContentPartPr>
              <p14:xfrm>
                <a:off x="9450626" y="4242651"/>
                <a:ext cx="1561320" cy="1073880"/>
              </p14:xfrm>
            </p:contentPart>
          </mc:Choice>
          <mc:Fallback xmlns="">
            <p:pic>
              <p:nvPicPr>
                <p:cNvPr id="4" name="Håndskrift 3">
                  <a:extLst>
                    <a:ext uri="{FF2B5EF4-FFF2-40B4-BE49-F238E27FC236}">
                      <a16:creationId xmlns:a16="http://schemas.microsoft.com/office/drawing/2014/main" id="{E0A40690-347B-D09B-D785-A54D458FFB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506" y="4236531"/>
                  <a:ext cx="157356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" name="Håndskrift 4">
                  <a:extLst>
                    <a:ext uri="{FF2B5EF4-FFF2-40B4-BE49-F238E27FC236}">
                      <a16:creationId xmlns:a16="http://schemas.microsoft.com/office/drawing/2014/main" id="{063E1769-F39B-19B0-F694-7436960ADDAB}"/>
                    </a:ext>
                  </a:extLst>
                </p14:cNvPr>
                <p14:cNvContentPartPr/>
                <p14:nvPr/>
              </p14:nvContentPartPr>
              <p14:xfrm>
                <a:off x="9953186" y="4319691"/>
                <a:ext cx="244440" cy="181080"/>
              </p14:xfrm>
            </p:contentPart>
          </mc:Choice>
          <mc:Fallback xmlns="">
            <p:pic>
              <p:nvPicPr>
                <p:cNvPr id="5" name="Håndskrift 4">
                  <a:extLst>
                    <a:ext uri="{FF2B5EF4-FFF2-40B4-BE49-F238E27FC236}">
                      <a16:creationId xmlns:a16="http://schemas.microsoft.com/office/drawing/2014/main" id="{063E1769-F39B-19B0-F694-7436960ADD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47066" y="4313571"/>
                  <a:ext cx="256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Håndskrift 33">
                  <a:extLst>
                    <a:ext uri="{FF2B5EF4-FFF2-40B4-BE49-F238E27FC236}">
                      <a16:creationId xmlns:a16="http://schemas.microsoft.com/office/drawing/2014/main" id="{E4CABB4D-D005-DC70-8DDA-2906C5E4C684}"/>
                    </a:ext>
                  </a:extLst>
                </p14:cNvPr>
                <p14:cNvContentPartPr/>
                <p14:nvPr/>
              </p14:nvContentPartPr>
              <p14:xfrm>
                <a:off x="9909266" y="4398531"/>
                <a:ext cx="360000" cy="232560"/>
              </p14:xfrm>
            </p:contentPart>
          </mc:Choice>
          <mc:Fallback xmlns="">
            <p:pic>
              <p:nvPicPr>
                <p:cNvPr id="34" name="Håndskrift 33">
                  <a:extLst>
                    <a:ext uri="{FF2B5EF4-FFF2-40B4-BE49-F238E27FC236}">
                      <a16:creationId xmlns:a16="http://schemas.microsoft.com/office/drawing/2014/main" id="{E4CABB4D-D005-DC70-8DDA-2906C5E4C6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03146" y="4392411"/>
                  <a:ext cx="372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Håndskrift 36">
                  <a:extLst>
                    <a:ext uri="{FF2B5EF4-FFF2-40B4-BE49-F238E27FC236}">
                      <a16:creationId xmlns:a16="http://schemas.microsoft.com/office/drawing/2014/main" id="{86B50633-DB02-7145-D2B2-D6756F6AD81F}"/>
                    </a:ext>
                  </a:extLst>
                </p14:cNvPr>
                <p14:cNvContentPartPr/>
                <p14:nvPr/>
              </p14:nvContentPartPr>
              <p14:xfrm>
                <a:off x="9889826" y="4482771"/>
                <a:ext cx="420120" cy="271440"/>
              </p14:xfrm>
            </p:contentPart>
          </mc:Choice>
          <mc:Fallback xmlns="">
            <p:pic>
              <p:nvPicPr>
                <p:cNvPr id="37" name="Håndskrift 36">
                  <a:extLst>
                    <a:ext uri="{FF2B5EF4-FFF2-40B4-BE49-F238E27FC236}">
                      <a16:creationId xmlns:a16="http://schemas.microsoft.com/office/drawing/2014/main" id="{86B50633-DB02-7145-D2B2-D6756F6AD8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83706" y="4476651"/>
                  <a:ext cx="432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Håndskrift 39">
                  <a:extLst>
                    <a:ext uri="{FF2B5EF4-FFF2-40B4-BE49-F238E27FC236}">
                      <a16:creationId xmlns:a16="http://schemas.microsoft.com/office/drawing/2014/main" id="{B18336D0-D1B4-A466-39C5-0912A7EA76D0}"/>
                    </a:ext>
                  </a:extLst>
                </p14:cNvPr>
                <p14:cNvContentPartPr/>
                <p14:nvPr/>
              </p14:nvContentPartPr>
              <p14:xfrm>
                <a:off x="9838346" y="4566291"/>
                <a:ext cx="508680" cy="298440"/>
              </p14:xfrm>
            </p:contentPart>
          </mc:Choice>
          <mc:Fallback xmlns="">
            <p:pic>
              <p:nvPicPr>
                <p:cNvPr id="40" name="Håndskrift 39">
                  <a:extLst>
                    <a:ext uri="{FF2B5EF4-FFF2-40B4-BE49-F238E27FC236}">
                      <a16:creationId xmlns:a16="http://schemas.microsoft.com/office/drawing/2014/main" id="{B18336D0-D1B4-A466-39C5-0912A7EA76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32226" y="4560171"/>
                  <a:ext cx="520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Håndskrift 42">
                  <a:extLst>
                    <a:ext uri="{FF2B5EF4-FFF2-40B4-BE49-F238E27FC236}">
                      <a16:creationId xmlns:a16="http://schemas.microsoft.com/office/drawing/2014/main" id="{F5F337B8-925C-E26D-9A04-9F5FA4E9EDCF}"/>
                    </a:ext>
                  </a:extLst>
                </p14:cNvPr>
                <p14:cNvContentPartPr/>
                <p14:nvPr/>
              </p14:nvContentPartPr>
              <p14:xfrm>
                <a:off x="9794426" y="4653051"/>
                <a:ext cx="595440" cy="365760"/>
              </p14:xfrm>
            </p:contentPart>
          </mc:Choice>
          <mc:Fallback xmlns="">
            <p:pic>
              <p:nvPicPr>
                <p:cNvPr id="43" name="Håndskrift 42">
                  <a:extLst>
                    <a:ext uri="{FF2B5EF4-FFF2-40B4-BE49-F238E27FC236}">
                      <a16:creationId xmlns:a16="http://schemas.microsoft.com/office/drawing/2014/main" id="{F5F337B8-925C-E26D-9A04-9F5FA4E9ED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8306" y="4646931"/>
                  <a:ext cx="6076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Håndskrift 45">
                  <a:extLst>
                    <a:ext uri="{FF2B5EF4-FFF2-40B4-BE49-F238E27FC236}">
                      <a16:creationId xmlns:a16="http://schemas.microsoft.com/office/drawing/2014/main" id="{439AF450-A283-873F-2DB4-8332E4FDF347}"/>
                    </a:ext>
                  </a:extLst>
                </p14:cNvPr>
                <p14:cNvContentPartPr/>
                <p14:nvPr/>
              </p14:nvContentPartPr>
              <p14:xfrm>
                <a:off x="9732146" y="4765371"/>
                <a:ext cx="655920" cy="369720"/>
              </p14:xfrm>
            </p:contentPart>
          </mc:Choice>
          <mc:Fallback xmlns="">
            <p:pic>
              <p:nvPicPr>
                <p:cNvPr id="46" name="Håndskrift 45">
                  <a:extLst>
                    <a:ext uri="{FF2B5EF4-FFF2-40B4-BE49-F238E27FC236}">
                      <a16:creationId xmlns:a16="http://schemas.microsoft.com/office/drawing/2014/main" id="{439AF450-A283-873F-2DB4-8332E4FDF3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26026" y="4759251"/>
                  <a:ext cx="668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3" name="Håndskrift 52">
                  <a:extLst>
                    <a:ext uri="{FF2B5EF4-FFF2-40B4-BE49-F238E27FC236}">
                      <a16:creationId xmlns:a16="http://schemas.microsoft.com/office/drawing/2014/main" id="{D63A3AFF-9224-E25C-B1E6-2E0903D8E0C1}"/>
                    </a:ext>
                  </a:extLst>
                </p14:cNvPr>
                <p14:cNvContentPartPr/>
                <p14:nvPr/>
              </p14:nvContentPartPr>
              <p14:xfrm>
                <a:off x="9653666" y="4916571"/>
                <a:ext cx="786240" cy="361080"/>
              </p14:xfrm>
            </p:contentPart>
          </mc:Choice>
          <mc:Fallback xmlns="">
            <p:pic>
              <p:nvPicPr>
                <p:cNvPr id="53" name="Håndskrift 52">
                  <a:extLst>
                    <a:ext uri="{FF2B5EF4-FFF2-40B4-BE49-F238E27FC236}">
                      <a16:creationId xmlns:a16="http://schemas.microsoft.com/office/drawing/2014/main" id="{D63A3AFF-9224-E25C-B1E6-2E0903D8E0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47546" y="4910451"/>
                  <a:ext cx="798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6" name="Håndskrift 55">
                  <a:extLst>
                    <a:ext uri="{FF2B5EF4-FFF2-40B4-BE49-F238E27FC236}">
                      <a16:creationId xmlns:a16="http://schemas.microsoft.com/office/drawing/2014/main" id="{2ECB5E60-5802-0FD3-1502-29418107FBC3}"/>
                    </a:ext>
                  </a:extLst>
                </p14:cNvPr>
                <p14:cNvContentPartPr/>
                <p14:nvPr/>
              </p14:nvContentPartPr>
              <p14:xfrm>
                <a:off x="9820346" y="5009451"/>
                <a:ext cx="658080" cy="264600"/>
              </p14:xfrm>
            </p:contentPart>
          </mc:Choice>
          <mc:Fallback xmlns="">
            <p:pic>
              <p:nvPicPr>
                <p:cNvPr id="56" name="Håndskrift 55">
                  <a:extLst>
                    <a:ext uri="{FF2B5EF4-FFF2-40B4-BE49-F238E27FC236}">
                      <a16:creationId xmlns:a16="http://schemas.microsoft.com/office/drawing/2014/main" id="{2ECB5E60-5802-0FD3-1502-29418107FBC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14226" y="5003331"/>
                  <a:ext cx="67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Håndskrift 58">
                  <a:extLst>
                    <a:ext uri="{FF2B5EF4-FFF2-40B4-BE49-F238E27FC236}">
                      <a16:creationId xmlns:a16="http://schemas.microsoft.com/office/drawing/2014/main" id="{657AD90E-23B4-B8AA-3631-4BA29A9125AF}"/>
                    </a:ext>
                  </a:extLst>
                </p14:cNvPr>
                <p14:cNvContentPartPr/>
                <p14:nvPr/>
              </p14:nvContentPartPr>
              <p14:xfrm>
                <a:off x="9948506" y="5089731"/>
                <a:ext cx="510480" cy="210960"/>
              </p14:xfrm>
            </p:contentPart>
          </mc:Choice>
          <mc:Fallback xmlns="">
            <p:pic>
              <p:nvPicPr>
                <p:cNvPr id="59" name="Håndskrift 58">
                  <a:extLst>
                    <a:ext uri="{FF2B5EF4-FFF2-40B4-BE49-F238E27FC236}">
                      <a16:creationId xmlns:a16="http://schemas.microsoft.com/office/drawing/2014/main" id="{657AD90E-23B4-B8AA-3631-4BA29A9125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42386" y="5083611"/>
                  <a:ext cx="522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Håndskrift 61">
                  <a:extLst>
                    <a:ext uri="{FF2B5EF4-FFF2-40B4-BE49-F238E27FC236}">
                      <a16:creationId xmlns:a16="http://schemas.microsoft.com/office/drawing/2014/main" id="{D1E6BC03-75B3-3E3A-04F2-43FE15441EE0}"/>
                    </a:ext>
                  </a:extLst>
                </p14:cNvPr>
                <p14:cNvContentPartPr/>
                <p14:nvPr/>
              </p14:nvContentPartPr>
              <p14:xfrm>
                <a:off x="10241906" y="5138691"/>
                <a:ext cx="293760" cy="161640"/>
              </p14:xfrm>
            </p:contentPart>
          </mc:Choice>
          <mc:Fallback xmlns="">
            <p:pic>
              <p:nvPicPr>
                <p:cNvPr id="62" name="Håndskrift 61">
                  <a:extLst>
                    <a:ext uri="{FF2B5EF4-FFF2-40B4-BE49-F238E27FC236}">
                      <a16:creationId xmlns:a16="http://schemas.microsoft.com/office/drawing/2014/main" id="{D1E6BC03-75B3-3E3A-04F2-43FE15441E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35786" y="5132571"/>
                  <a:ext cx="30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Håndskrift 64">
                  <a:extLst>
                    <a:ext uri="{FF2B5EF4-FFF2-40B4-BE49-F238E27FC236}">
                      <a16:creationId xmlns:a16="http://schemas.microsoft.com/office/drawing/2014/main" id="{48C1CDAF-03EA-0BC6-3593-680E218B5A7A}"/>
                    </a:ext>
                  </a:extLst>
                </p14:cNvPr>
                <p14:cNvContentPartPr/>
                <p14:nvPr/>
              </p14:nvContentPartPr>
              <p14:xfrm>
                <a:off x="10441346" y="5218971"/>
                <a:ext cx="129600" cy="64800"/>
              </p14:xfrm>
            </p:contentPart>
          </mc:Choice>
          <mc:Fallback xmlns="">
            <p:pic>
              <p:nvPicPr>
                <p:cNvPr id="65" name="Håndskrift 64">
                  <a:extLst>
                    <a:ext uri="{FF2B5EF4-FFF2-40B4-BE49-F238E27FC236}">
                      <a16:creationId xmlns:a16="http://schemas.microsoft.com/office/drawing/2014/main" id="{48C1CDAF-03EA-0BC6-3593-680E218B5A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35226" y="5212851"/>
                  <a:ext cx="141840" cy="7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351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272C1-0D91-8532-ACA8-CEA84B3B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Diffusion model </a:t>
            </a:r>
            <a:r>
              <a:rPr lang="da-DK" dirty="0" err="1"/>
              <a:t>theory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BD6996F-71BA-321B-F674-3366CEB82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022" y="1798731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da-DK" dirty="0"/>
                  <a:t>Given samples</a:t>
                </a:r>
                <a:r>
                  <a:rPr lang="da-DK" b="0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a-DK" dirty="0"/>
                  <a:t> we want to find: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a-DK" b="0" dirty="0"/>
              </a:p>
              <a:p>
                <a:pPr lvl="1"/>
                <a:r>
                  <a:rPr lang="da-DK" dirty="0"/>
                  <a:t>We </a:t>
                </a:r>
                <a:r>
                  <a:rPr lang="da-DK" dirty="0" err="1"/>
                  <a:t>may</a:t>
                </a:r>
                <a:r>
                  <a:rPr lang="da-DK" dirty="0"/>
                  <a:t> </a:t>
                </a:r>
                <a:r>
                  <a:rPr lang="da-DK" dirty="0" err="1"/>
                  <a:t>think</a:t>
                </a:r>
                <a:r>
                  <a:rPr lang="da-DK" dirty="0"/>
                  <a:t> of the problem as: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a-DK" dirty="0"/>
                  <a:t> are </a:t>
                </a:r>
                <a:r>
                  <a:rPr lang="da-DK" dirty="0" err="1"/>
                  <a:t>hidden</a:t>
                </a:r>
                <a:r>
                  <a:rPr lang="da-DK" dirty="0"/>
                  <a:t> latent variables</a:t>
                </a:r>
              </a:p>
              <a:p>
                <a:r>
                  <a:rPr lang="da-DK" dirty="0" err="1"/>
                  <a:t>Mathematically</a:t>
                </a:r>
                <a:r>
                  <a:rPr lang="da-DK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da-DK" dirty="0"/>
                  <a:t> </a:t>
                </a:r>
                <a:r>
                  <a:rPr lang="da-DK" dirty="0">
                    <a:sym typeface="Wingdings" pitchFamily="2" charset="2"/>
                  </a:rPr>
                  <a:t> </a:t>
                </a:r>
                <a:r>
                  <a:rPr lang="da-DK" dirty="0" err="1">
                    <a:sym typeface="Wingdings" pitchFamily="2" charset="2"/>
                  </a:rPr>
                  <a:t>Intractable</a:t>
                </a:r>
                <a:endParaRPr lang="da-DK" dirty="0">
                  <a:sym typeface="Wingdings" pitchFamily="2" charset="2"/>
                </a:endParaRPr>
              </a:p>
              <a:p>
                <a:pPr lvl="1"/>
                <a:r>
                  <a:rPr lang="da-DK" dirty="0">
                    <a:sym typeface="Wingdings" pitchFamily="2" charset="2"/>
                  </a:rPr>
                  <a:t>Or by </a:t>
                </a:r>
                <a:r>
                  <a:rPr lang="da-DK" dirty="0" err="1">
                    <a:sym typeface="Wingdings" pitchFamily="2" charset="2"/>
                  </a:rPr>
                  <a:t>using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chain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rule</a:t>
                </a:r>
                <a:r>
                  <a:rPr lang="da-DK" dirty="0">
                    <a:sym typeface="Wingdings" pitchFamily="2" charset="2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a-DK" dirty="0"/>
              </a:p>
              <a:p>
                <a:r>
                  <a:rPr lang="da-DK" dirty="0"/>
                  <a:t>Still </a:t>
                </a:r>
                <a:r>
                  <a:rPr lang="da-DK" dirty="0" err="1"/>
                  <a:t>need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da-DK" dirty="0"/>
                  <a:t> and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BD6996F-71BA-321B-F674-3366CEB82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022" y="1798731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terstellar Interpretation of Plato's Cave Allegory | by Avi Loeb | Medium">
            <a:extLst>
              <a:ext uri="{FF2B5EF4-FFF2-40B4-BE49-F238E27FC236}">
                <a16:creationId xmlns:a16="http://schemas.microsoft.com/office/drawing/2014/main" id="{9E6E1E9D-2535-B97D-D3D8-5F8E712F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8" y="2982238"/>
            <a:ext cx="6038470" cy="335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D9365-58A0-AF50-DCD1-EB9449C7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Diffusion model </a:t>
            </a:r>
            <a:r>
              <a:rPr lang="da-DK" dirty="0" err="1"/>
              <a:t>theory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DBC3B90-C931-181A-289E-90DA36684B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a-DK" b="0" dirty="0">
                    <a:latin typeface="Aptos" panose="020B0004020202020204" pitchFamily="34" charset="0"/>
                  </a:rPr>
                  <a:t>We </a:t>
                </a:r>
                <a:r>
                  <a:rPr lang="da-DK" b="0" dirty="0" err="1">
                    <a:latin typeface="Aptos" panose="020B0004020202020204" pitchFamily="34" charset="0"/>
                  </a:rPr>
                  <a:t>Introduce</a:t>
                </a:r>
                <a:r>
                  <a:rPr lang="da-DK" b="0" dirty="0">
                    <a:latin typeface="Aptos" panose="020B0004020202020204" pitchFamily="34" charset="0"/>
                  </a:rPr>
                  <a:t> </a:t>
                </a:r>
                <a:r>
                  <a:rPr lang="da-DK" b="0" dirty="0" err="1">
                    <a:latin typeface="Aptos" panose="020B0004020202020204" pitchFamily="34" charset="0"/>
                  </a:rPr>
                  <a:t>learnable</a:t>
                </a:r>
                <a:r>
                  <a:rPr lang="da-DK" b="0" dirty="0">
                    <a:latin typeface="Aptos" panose="020B0004020202020204" pitchFamily="34" charset="0"/>
                  </a:rPr>
                  <a:t> parts</a:t>
                </a:r>
                <a:endParaRPr lang="da-DK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b="0" dirty="0"/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  <a:p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then</a:t>
                </a:r>
                <a:r>
                  <a:rPr lang="da-DK" dirty="0"/>
                  <a:t> </a:t>
                </a:r>
                <a:r>
                  <a:rPr lang="da-DK" dirty="0" err="1"/>
                  <a:t>want</a:t>
                </a:r>
                <a:r>
                  <a:rPr lang="da-DK" dirty="0"/>
                  <a:t> to </a:t>
                </a:r>
                <a:r>
                  <a:rPr lang="da-DK" dirty="0" err="1"/>
                  <a:t>maximize</a:t>
                </a:r>
                <a:r>
                  <a:rPr lang="da-DK" dirty="0"/>
                  <a:t> the</a:t>
                </a:r>
                <a:br>
                  <a:rPr lang="da-DK" dirty="0"/>
                </a:br>
                <a:r>
                  <a:rPr lang="da-DK" dirty="0"/>
                  <a:t>log-</a:t>
                </a:r>
                <a:r>
                  <a:rPr lang="da-DK" dirty="0" err="1"/>
                  <a:t>likelihood</a:t>
                </a:r>
                <a:r>
                  <a:rPr lang="da-DK" dirty="0"/>
                  <a:t> of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given </a:t>
                </a:r>
                <a:r>
                  <a:rPr lang="da-DK" dirty="0" err="1"/>
                  <a:t>learnable</a:t>
                </a:r>
                <a:r>
                  <a:rPr lang="da-DK" dirty="0"/>
                  <a:t> parameters</a:t>
                </a:r>
              </a:p>
              <a:p>
                <a:r>
                  <a:rPr lang="da-DK" dirty="0"/>
                  <a:t>This </a:t>
                </a:r>
                <a:r>
                  <a:rPr lang="da-DK" dirty="0" err="1"/>
                  <a:t>yields</a:t>
                </a:r>
                <a:r>
                  <a:rPr lang="da-DK" dirty="0"/>
                  <a:t>: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a-DK" b="0" i="0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da-DK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a-DK" dirty="0"/>
                          <m:t>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da-DK" b="0" dirty="0"/>
                                  <m:t> 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da-DK" dirty="0"/>
                                  <m:t> 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da-DK" dirty="0"/>
              </a:p>
              <a:p>
                <a:r>
                  <a:rPr lang="da-DK" dirty="0" err="1"/>
                  <a:t>Also</a:t>
                </a:r>
                <a:r>
                  <a:rPr lang="da-DK" dirty="0"/>
                  <a:t> </a:t>
                </a:r>
                <a:r>
                  <a:rPr lang="da-DK" dirty="0" err="1"/>
                  <a:t>called</a:t>
                </a:r>
                <a:r>
                  <a:rPr lang="da-DK" dirty="0"/>
                  <a:t> ELBO: </a:t>
                </a:r>
                <a:r>
                  <a:rPr lang="da-DK" dirty="0" err="1"/>
                  <a:t>Evidence</a:t>
                </a:r>
                <a:r>
                  <a:rPr lang="da-DK" dirty="0"/>
                  <a:t> </a:t>
                </a:r>
                <a:r>
                  <a:rPr lang="da-DK" dirty="0" err="1"/>
                  <a:t>Lower</a:t>
                </a:r>
                <a:r>
                  <a:rPr lang="da-DK" dirty="0"/>
                  <a:t> </a:t>
                </a:r>
                <a:r>
                  <a:rPr lang="da-DK" dirty="0" err="1"/>
                  <a:t>Bound</a:t>
                </a:r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DBC3B90-C931-181A-289E-90DA36684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lede 3">
            <a:extLst>
              <a:ext uri="{FF2B5EF4-FFF2-40B4-BE49-F238E27FC236}">
                <a16:creationId xmlns:a16="http://schemas.microsoft.com/office/drawing/2014/main" id="{F881A498-CBE6-9148-03A4-A2462AFA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027906"/>
            <a:ext cx="2968064" cy="29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0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Pladsholder til indhold 2">
                <a:extLst>
                  <a:ext uri="{FF2B5EF4-FFF2-40B4-BE49-F238E27FC236}">
                    <a16:creationId xmlns:a16="http://schemas.microsoft.com/office/drawing/2014/main" id="{ED080178-78B3-534F-E1D7-D6C1271011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591656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a-DK" dirty="0">
                    <a:latin typeface="Aptos" panose="020B0004020202020204" pitchFamily="34" charset="0"/>
                  </a:rPr>
                  <a:t>Actually just </a:t>
                </a:r>
                <a:r>
                  <a:rPr lang="da-DK" dirty="0" err="1">
                    <a:latin typeface="Aptos" panose="020B0004020202020204" pitchFamily="34" charset="0"/>
                  </a:rPr>
                  <a:t>derived</a:t>
                </a:r>
                <a:r>
                  <a:rPr lang="da-DK" dirty="0">
                    <a:latin typeface="Aptos" panose="020B0004020202020204" pitchFamily="34" charset="0"/>
                  </a:rPr>
                  <a:t> </a:t>
                </a:r>
                <a:r>
                  <a:rPr lang="da-DK" dirty="0" err="1">
                    <a:latin typeface="Aptos" panose="020B0004020202020204" pitchFamily="34" charset="0"/>
                  </a:rPr>
                  <a:t>loss-function</a:t>
                </a:r>
                <a:r>
                  <a:rPr lang="da-DK" dirty="0">
                    <a:latin typeface="Aptos" panose="020B0004020202020204" pitchFamily="34" charset="0"/>
                  </a:rPr>
                  <a:t> for </a:t>
                </a:r>
                <a:r>
                  <a:rPr lang="da-DK" dirty="0" err="1">
                    <a:latin typeface="Aptos" panose="020B0004020202020204" pitchFamily="34" charset="0"/>
                  </a:rPr>
                  <a:t>VAE’s</a:t>
                </a:r>
                <a:endParaRPr lang="da-DK" dirty="0">
                  <a:latin typeface="Aptos" panose="020B0004020202020204" pitchFamily="34" charset="0"/>
                </a:endParaRPr>
              </a:p>
              <a:p>
                <a:endParaRPr lang="da-DK" dirty="0">
                  <a:latin typeface="Aptos" panose="020B0004020202020204" pitchFamily="34" charset="0"/>
                </a:endParaRPr>
              </a:p>
              <a:p>
                <a:endParaRPr lang="da-DK" dirty="0">
                  <a:latin typeface="Aptos" panose="020B0004020202020204" pitchFamily="34" charset="0"/>
                </a:endParaRPr>
              </a:p>
              <a:p>
                <a:endParaRPr lang="da-DK" dirty="0">
                  <a:latin typeface="Aptos" panose="020B0004020202020204" pitchFamily="34" charset="0"/>
                </a:endParaRPr>
              </a:p>
              <a:p>
                <a:endParaRPr lang="da-DK" dirty="0">
                  <a:latin typeface="Aptos" panose="020B0004020202020204" pitchFamily="34" charset="0"/>
                </a:endParaRPr>
              </a:p>
              <a:p>
                <a:endParaRPr lang="da-DK" dirty="0">
                  <a:latin typeface="Aptos" panose="020B0004020202020204" pitchFamily="34" charset="0"/>
                </a:endParaRPr>
              </a:p>
              <a:p>
                <a:pPr marL="0" indent="0">
                  <a:buNone/>
                </a:pPr>
                <a:endParaRPr lang="da-DK" dirty="0">
                  <a:solidFill>
                    <a:srgbClr val="FF0000"/>
                  </a:solidFill>
                  <a:latin typeface="Aptos" panose="020B0004020202020204" pitchFamily="34" charset="0"/>
                </a:endParaRPr>
              </a:p>
              <a:p>
                <a:r>
                  <a:rPr lang="da-DK" dirty="0" err="1">
                    <a:latin typeface="Aptos" panose="020B0004020202020204" pitchFamily="34" charset="0"/>
                  </a:rPr>
                  <a:t>Where</a:t>
                </a:r>
                <a:r>
                  <a:rPr lang="da-DK" dirty="0">
                    <a:latin typeface="Aptos" panose="020B0004020202020204" pitchFamily="34" charset="0"/>
                  </a:rPr>
                  <a:t> </a:t>
                </a:r>
                <a:r>
                  <a:rPr lang="da-DK" dirty="0" err="1">
                    <a:latin typeface="Aptos" panose="020B0004020202020204" pitchFamily="34" charset="0"/>
                  </a:rPr>
                  <a:t>one</a:t>
                </a:r>
                <a:r>
                  <a:rPr lang="da-DK" dirty="0">
                    <a:latin typeface="Aptos" panose="020B0004020202020204" pitchFamily="34" charset="0"/>
                  </a:rPr>
                  <a:t> </a:t>
                </a:r>
                <a:r>
                  <a:rPr lang="da-DK" dirty="0" err="1">
                    <a:latin typeface="Aptos" panose="020B0004020202020204" pitchFamily="34" charset="0"/>
                  </a:rPr>
                  <a:t>typically</a:t>
                </a:r>
                <a:r>
                  <a:rPr lang="da-DK" dirty="0">
                    <a:latin typeface="Aptos" panose="020B0004020202020204" pitchFamily="34" charset="0"/>
                  </a:rPr>
                  <a:t> </a:t>
                </a:r>
                <a:r>
                  <a:rPr lang="da-DK" dirty="0" err="1">
                    <a:latin typeface="Aptos" panose="020B0004020202020204" pitchFamily="34" charset="0"/>
                  </a:rPr>
                  <a:t>chooses</a:t>
                </a:r>
                <a:r>
                  <a:rPr lang="da-DK" dirty="0">
                    <a:latin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>
                    <a:latin typeface="Aptos" panose="020B00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>
                    <a:latin typeface="Aptos" panose="020B0004020202020204" pitchFamily="34" charset="0"/>
                  </a:rPr>
                  <a:t> as </a:t>
                </a:r>
                <a:r>
                  <a:rPr lang="da-DK" dirty="0" err="1">
                    <a:latin typeface="Aptos" panose="020B0004020202020204" pitchFamily="34" charset="0"/>
                  </a:rPr>
                  <a:t>some</a:t>
                </a:r>
                <a:r>
                  <a:rPr lang="da-DK" dirty="0">
                    <a:latin typeface="Aptos" panose="020B0004020202020204" pitchFamily="34" charset="0"/>
                  </a:rPr>
                  <a:t> </a:t>
                </a:r>
                <a:r>
                  <a:rPr lang="da-DK" dirty="0" err="1">
                    <a:latin typeface="Aptos" panose="020B0004020202020204" pitchFamily="34" charset="0"/>
                  </a:rPr>
                  <a:t>approximation</a:t>
                </a:r>
                <a:r>
                  <a:rPr lang="da-DK" dirty="0">
                    <a:latin typeface="Aptos" panose="020B0004020202020204" pitchFamily="34" charset="0"/>
                  </a:rPr>
                  <a:t> :</a:t>
                </a:r>
              </a:p>
            </p:txBody>
          </p:sp>
        </mc:Choice>
        <mc:Fallback xmlns="">
          <p:sp>
            <p:nvSpPr>
              <p:cNvPr id="6" name="Pladsholder til indhold 2">
                <a:extLst>
                  <a:ext uri="{FF2B5EF4-FFF2-40B4-BE49-F238E27FC236}">
                    <a16:creationId xmlns:a16="http://schemas.microsoft.com/office/drawing/2014/main" id="{ED080178-78B3-534F-E1D7-D6C127101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656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A605D32-28BB-32C7-A007-A6AD7A71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Diffusion model </a:t>
            </a:r>
            <a:r>
              <a:rPr lang="da-DK" dirty="0" err="1"/>
              <a:t>theory</a:t>
            </a:r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26754F5E-03A6-CA0E-D946-087FAFBC7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619" y="2003548"/>
            <a:ext cx="7141553" cy="214246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AC43E30-EA72-58D5-E6F0-BC394684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447" y="5626108"/>
            <a:ext cx="3839896" cy="1001712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6B2723D7-2FAC-3517-FC6C-6819C542AE90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 flipH="1">
            <a:off x="3240897" y="4146013"/>
            <a:ext cx="489499" cy="41249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36A87D0C-C220-F991-86A1-AA4BCE541598}"/>
              </a:ext>
            </a:extLst>
          </p:cNvPr>
          <p:cNvSpPr txBox="1"/>
          <p:nvPr/>
        </p:nvSpPr>
        <p:spPr>
          <a:xfrm>
            <a:off x="2533011" y="455850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Decoder</a:t>
            </a:r>
            <a:r>
              <a:rPr lang="da-DK" dirty="0"/>
              <a:t> NN</a:t>
            </a:r>
          </a:p>
        </p:txBody>
      </p: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A1AEA808-8CC8-0884-13EC-BCC645790FF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122337" y="4101462"/>
            <a:ext cx="458125" cy="41249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F556B847-2CF0-6A6A-1E1A-DD85B00C8299}"/>
              </a:ext>
            </a:extLst>
          </p:cNvPr>
          <p:cNvSpPr txBox="1"/>
          <p:nvPr/>
        </p:nvSpPr>
        <p:spPr>
          <a:xfrm>
            <a:off x="5885400" y="451395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Encoder NN</a:t>
            </a:r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C9CA3550-08EE-2ADE-7241-9F5241750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89" y="867782"/>
            <a:ext cx="4999011" cy="18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3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98A6C-ECDA-02D9-21BE-D1C12250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Diffusion model </a:t>
            </a:r>
            <a:r>
              <a:rPr lang="da-DK" dirty="0" err="1"/>
              <a:t>theory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BF6DE50-4BD5-9618-BD90-5CBDF1FD0F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0718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a-DK" dirty="0"/>
                  <a:t>Very </a:t>
                </a:r>
                <a:r>
                  <a:rPr lang="da-DK" dirty="0" err="1"/>
                  <a:t>similar</a:t>
                </a:r>
                <a:r>
                  <a:rPr lang="da-DK" dirty="0"/>
                  <a:t> to </a:t>
                </a:r>
                <a:r>
                  <a:rPr lang="da-DK" dirty="0" err="1"/>
                  <a:t>VAE’s</a:t>
                </a:r>
                <a:r>
                  <a:rPr lang="da-DK" dirty="0"/>
                  <a:t>, but </a:t>
                </a:r>
                <a:r>
                  <a:rPr lang="da-DK" dirty="0" err="1"/>
                  <a:t>mimicks</a:t>
                </a:r>
                <a:r>
                  <a:rPr lang="da-DK" dirty="0"/>
                  <a:t> diffusion</a:t>
                </a:r>
              </a:p>
              <a:p>
                <a:r>
                  <a:rPr lang="da-DK" dirty="0"/>
                  <a:t>Split the ”</a:t>
                </a:r>
                <a:r>
                  <a:rPr lang="da-DK" dirty="0" err="1"/>
                  <a:t>encoding</a:t>
                </a:r>
                <a:r>
                  <a:rPr lang="da-DK" dirty="0"/>
                  <a:t>” and ”</a:t>
                </a:r>
                <a:r>
                  <a:rPr lang="da-DK" dirty="0" err="1"/>
                  <a:t>decoding</a:t>
                </a:r>
                <a:r>
                  <a:rPr lang="da-DK" dirty="0"/>
                  <a:t>”</a:t>
                </a:r>
                <a:br>
                  <a:rPr lang="da-DK" dirty="0"/>
                </a:br>
                <a:r>
                  <a:rPr lang="da-DK" dirty="0" err="1"/>
                  <a:t>into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a-DK" dirty="0"/>
                  <a:t> steps</a:t>
                </a:r>
              </a:p>
              <a:p>
                <a:r>
                  <a:rPr lang="da-DK" dirty="0"/>
                  <a:t>Dont go to latent </a:t>
                </a:r>
                <a:r>
                  <a:rPr lang="da-DK" dirty="0" err="1"/>
                  <a:t>space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da-DK" dirty="0"/>
              </a:p>
              <a:p>
                <a:r>
                  <a:rPr lang="da-DK" dirty="0"/>
                  <a:t>Like </a:t>
                </a:r>
                <a:r>
                  <a:rPr lang="da-DK" dirty="0" err="1"/>
                  <a:t>Platos</a:t>
                </a:r>
                <a:r>
                  <a:rPr lang="da-DK" dirty="0"/>
                  <a:t> </a:t>
                </a:r>
                <a:r>
                  <a:rPr lang="da-DK" dirty="0" err="1"/>
                  <a:t>allegory</a:t>
                </a:r>
                <a:r>
                  <a:rPr lang="da-DK" dirty="0"/>
                  <a:t>, but multiple </a:t>
                </a:r>
                <a:r>
                  <a:rPr lang="da-DK" dirty="0" err="1"/>
                  <a:t>layers</a:t>
                </a:r>
                <a:endParaRPr lang="da-DK" dirty="0"/>
              </a:p>
              <a:p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get</a:t>
                </a:r>
                <a:r>
                  <a:rPr lang="da-DK" dirty="0"/>
                  <a:t> </a:t>
                </a:r>
                <a:r>
                  <a:rPr lang="da-DK" dirty="0" err="1"/>
                  <a:t>equivalent</a:t>
                </a:r>
                <a:r>
                  <a:rPr lang="da-DK" dirty="0"/>
                  <a:t> </a:t>
                </a:r>
                <a:r>
                  <a:rPr lang="da-DK" dirty="0" err="1"/>
                  <a:t>descriptions</a:t>
                </a:r>
                <a:r>
                  <a:rPr lang="da-DK" dirty="0"/>
                  <a:t>: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sepChr m:val="∣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sepChr m:val="∣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BF6DE50-4BD5-9618-BD90-5CBDF1FD0F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07188"/>
              </a:xfrm>
              <a:blipFill>
                <a:blip r:embed="rId2"/>
                <a:stretch>
                  <a:fillRect l="-965" t="-2190" b="-3382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lede 3">
            <a:extLst>
              <a:ext uri="{FF2B5EF4-FFF2-40B4-BE49-F238E27FC236}">
                <a16:creationId xmlns:a16="http://schemas.microsoft.com/office/drawing/2014/main" id="{86C497B9-96DD-8D55-398F-9B5E7B7E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275" y="2166600"/>
            <a:ext cx="5428725" cy="23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0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15899</TotalTime>
  <Words>1267</Words>
  <Application>Microsoft Macintosh PowerPoint</Application>
  <PresentationFormat>Widescreen</PresentationFormat>
  <Paragraphs>219</Paragraphs>
  <Slides>23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Noto Sans</vt:lpstr>
      <vt:lpstr>Wingdings</vt:lpstr>
      <vt:lpstr>Office-tema</vt:lpstr>
      <vt:lpstr>Diffusion models</vt:lpstr>
      <vt:lpstr>Outline</vt:lpstr>
      <vt:lpstr>Problem introduction</vt:lpstr>
      <vt:lpstr>Rates from random sampling</vt:lpstr>
      <vt:lpstr>Rates from random sampling</vt:lpstr>
      <vt:lpstr>Diffusion model theory</vt:lpstr>
      <vt:lpstr>Diffusion model theory</vt:lpstr>
      <vt:lpstr>Diffusion model theory</vt:lpstr>
      <vt:lpstr>Diffusion model theory</vt:lpstr>
      <vt:lpstr>Diffusion model theory</vt:lpstr>
      <vt:lpstr>Diffusion model theory</vt:lpstr>
      <vt:lpstr>Diffusion model theory</vt:lpstr>
      <vt:lpstr>Back to our problem</vt:lpstr>
      <vt:lpstr>Back to our problem</vt:lpstr>
      <vt:lpstr>Q-matrices</vt:lpstr>
      <vt:lpstr>How i implemted this: Diffusion examples</vt:lpstr>
      <vt:lpstr>How I implemented this</vt:lpstr>
      <vt:lpstr>How I implemented this</vt:lpstr>
      <vt:lpstr>How I implemented this</vt:lpstr>
      <vt:lpstr>Finally: Testing my implementation</vt:lpstr>
      <vt:lpstr>Finally: Testing my implementation</vt:lpstr>
      <vt:lpstr>Finally: Testing my implementation</vt:lpstr>
      <vt:lpstr>What now?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19</cp:revision>
  <dcterms:created xsi:type="dcterms:W3CDTF">2025-11-10T12:07:29Z</dcterms:created>
  <dcterms:modified xsi:type="dcterms:W3CDTF">2025-11-26T09:59:53Z</dcterms:modified>
</cp:coreProperties>
</file>